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3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8" r:id="rId1"/>
    <p:sldMasterId id="2147483677" r:id="rId2"/>
    <p:sldMasterId id="2147483685" r:id="rId3"/>
    <p:sldMasterId id="2147483705" r:id="rId4"/>
  </p:sldMasterIdLst>
  <p:sldIdLst>
    <p:sldId id="256" r:id="rId5"/>
    <p:sldId id="257" r:id="rId6"/>
    <p:sldId id="258" r:id="rId7"/>
    <p:sldId id="259" r:id="rId8"/>
    <p:sldId id="267" r:id="rId9"/>
    <p:sldId id="260" r:id="rId10"/>
    <p:sldId id="261" r:id="rId11"/>
    <p:sldId id="262" r:id="rId12"/>
    <p:sldId id="263" r:id="rId13"/>
    <p:sldId id="264" r:id="rId14"/>
    <p:sldId id="265" r:id="rId15"/>
    <p:sldId id="273" r:id="rId16"/>
    <p:sldId id="268" r:id="rId17"/>
    <p:sldId id="269" r:id="rId18"/>
    <p:sldId id="270" r:id="rId19"/>
    <p:sldId id="271" r:id="rId20"/>
    <p:sldId id="272" r:id="rId21"/>
    <p:sldId id="274" r:id="rId22"/>
    <p:sldId id="276" r:id="rId23"/>
    <p:sldId id="277" r:id="rId24"/>
    <p:sldId id="282" r:id="rId25"/>
    <p:sldId id="278" r:id="rId26"/>
    <p:sldId id="279" r:id="rId27"/>
    <p:sldId id="283" r:id="rId28"/>
    <p:sldId id="280" r:id="rId29"/>
    <p:sldId id="281" r:id="rId30"/>
    <p:sldId id="284" r:id="rId31"/>
    <p:sldId id="285" r:id="rId32"/>
    <p:sldId id="286" r:id="rId3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561" autoAdjust="0"/>
    <p:restoredTop sz="94611" autoAdjust="0"/>
  </p:normalViewPr>
  <p:slideViewPr>
    <p:cSldViewPr>
      <p:cViewPr varScale="1">
        <p:scale>
          <a:sx n="94" d="100"/>
          <a:sy n="94" d="100"/>
        </p:scale>
        <p:origin x="-720" y="-7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48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SU_PPT_eld"/>
          <p:cNvPicPr>
            <a:picLocks noChangeAspect="1" noChangeArrowheads="1"/>
          </p:cNvPicPr>
          <p:nvPr/>
        </p:nvPicPr>
        <p:blipFill>
          <a:blip r:embed="rId2" cstate="print"/>
          <a:srcRect l="4988" t="-362"/>
          <a:stretch>
            <a:fillRect/>
          </a:stretch>
        </p:blipFill>
        <p:spPr bwMode="auto">
          <a:xfrm>
            <a:off x="0" y="1571625"/>
            <a:ext cx="7258050" cy="5286375"/>
          </a:xfrm>
          <a:prstGeom prst="rect">
            <a:avLst/>
          </a:prstGeom>
          <a:noFill/>
        </p:spPr>
      </p:pic>
      <p:sp>
        <p:nvSpPr>
          <p:cNvPr id="2" name="Rubrik 1"/>
          <p:cNvSpPr>
            <a:spLocks noGrp="1"/>
          </p:cNvSpPr>
          <p:nvPr>
            <p:ph type="ctrTitle"/>
          </p:nvPr>
        </p:nvSpPr>
        <p:spPr>
          <a:xfrm>
            <a:off x="1008000" y="2437200"/>
            <a:ext cx="6631200" cy="1425600"/>
          </a:xfrm>
          <a:prstGeom prst="rect">
            <a:avLst/>
          </a:prstGeom>
        </p:spPr>
        <p:txBody>
          <a:bodyPr lIns="72000" tIns="36000" rIns="72000" bIns="36000" anchor="ctr" anchorCtr="0">
            <a:normAutofit/>
          </a:bodyPr>
          <a:lstStyle>
            <a:lvl1pPr algn="l">
              <a:defRPr sz="4400" b="0"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sv-SE" dirty="0"/>
          </a:p>
        </p:txBody>
      </p:sp>
      <p:sp>
        <p:nvSpPr>
          <p:cNvPr id="3" name="Underrubrik 2"/>
          <p:cNvSpPr>
            <a:spLocks noGrp="1"/>
          </p:cNvSpPr>
          <p:nvPr>
            <p:ph type="subTitle" idx="1"/>
          </p:nvPr>
        </p:nvSpPr>
        <p:spPr>
          <a:xfrm>
            <a:off x="1008000" y="3859200"/>
            <a:ext cx="6631200" cy="1166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lnSpc>
                <a:spcPts val="2900"/>
              </a:lnSpc>
              <a:spcBef>
                <a:spcPts val="480"/>
              </a:spcBef>
              <a:buNone/>
              <a:defRPr sz="2000">
                <a:solidFill>
                  <a:schemeClr val="tx2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sv-SE" dirty="0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>
          <a:xfrm>
            <a:off x="781200" y="6152400"/>
            <a:ext cx="1123200" cy="280800"/>
          </a:xfrm>
        </p:spPr>
        <p:txBody>
          <a:bodyPr/>
          <a:lstStyle/>
          <a:p>
            <a:fld id="{DCAD0FF4-D49C-43BC-9119-4EF626B6C9BA}" type="datetime1">
              <a:rPr lang="en-GB" smtClean="0"/>
              <a:pPr/>
              <a:t>13/6/17</a:t>
            </a:fld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>
          <a:xfrm>
            <a:off x="1936800" y="6152400"/>
            <a:ext cx="4492800" cy="280800"/>
          </a:xfrm>
        </p:spPr>
        <p:txBody>
          <a:bodyPr/>
          <a:lstStyle/>
          <a:p>
            <a:r>
              <a:rPr lang="en-GB" smtClean="0"/>
              <a:t>/Name Name, Institution or similar</a:t>
            </a:r>
            <a:endParaRPr lang="sv-SE" dirty="0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>
          <a:xfrm>
            <a:off x="6588000" y="6152400"/>
            <a:ext cx="2133600" cy="280800"/>
          </a:xfrm>
        </p:spPr>
        <p:txBody>
          <a:bodyPr/>
          <a:lstStyle/>
          <a:p>
            <a:fld id="{400B66ED-EE6C-4E7E-848D-94DB84BF3115}" type="slidenum">
              <a:rPr lang="sv-SE" smtClean="0"/>
              <a:pPr/>
              <a:t>‹#›</a:t>
            </a:fld>
            <a:endParaRPr lang="sv-SE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aption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792000" y="1944000"/>
            <a:ext cx="6850800" cy="795600"/>
          </a:xfrm>
          <a:prstGeom prst="rect">
            <a:avLst/>
          </a:prstGeom>
        </p:spPr>
        <p:txBody>
          <a:bodyPr anchor="t" anchorCtr="0"/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>
          <a:xfrm>
            <a:off x="792000" y="2808000"/>
            <a:ext cx="6850800" cy="3214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 dirty="0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C4272-7F51-4337-B704-357F433A00E2}" type="datetime1">
              <a:rPr lang="en-GB" smtClean="0"/>
              <a:pPr/>
              <a:t>13/6/17</a:t>
            </a:fld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/Name Name, Institution or similar</a:t>
            </a:r>
            <a:endParaRPr lang="sv-SE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B66ED-EE6C-4E7E-848D-94DB84BF3115}" type="slidenum">
              <a:rPr lang="sv-SE" smtClean="0"/>
              <a:pPr/>
              <a:t>‹#›</a:t>
            </a:fld>
            <a:endParaRPr lang="sv-S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792000" y="1944000"/>
            <a:ext cx="6850800" cy="795600"/>
          </a:xfrm>
          <a:prstGeom prst="rect">
            <a:avLst/>
          </a:prstGeom>
        </p:spPr>
        <p:txBody>
          <a:bodyPr anchor="t" anchorCtr="0"/>
          <a:lstStyle/>
          <a:p>
            <a:r>
              <a:rPr lang="en-US" smtClean="0"/>
              <a:t>Click to edit Master title style</a:t>
            </a:r>
            <a:endParaRPr lang="sv-SE" dirty="0"/>
          </a:p>
        </p:txBody>
      </p:sp>
      <p:sp>
        <p:nvSpPr>
          <p:cNvPr id="3" name="Platshållare för innehåll 2"/>
          <p:cNvSpPr>
            <a:spLocks noGrp="1"/>
          </p:cNvSpPr>
          <p:nvPr>
            <p:ph sz="half" idx="1"/>
          </p:nvPr>
        </p:nvSpPr>
        <p:spPr>
          <a:xfrm>
            <a:off x="792000" y="2808000"/>
            <a:ext cx="3348000" cy="3214800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400"/>
            </a:lvl2pPr>
            <a:lvl3pPr>
              <a:defRPr sz="1000"/>
            </a:lvl3pPr>
            <a:lvl4pPr>
              <a:defRPr sz="800"/>
            </a:lvl4pPr>
            <a:lvl5pPr>
              <a:defRPr sz="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 dirty="0"/>
          </a:p>
        </p:txBody>
      </p:sp>
      <p:sp>
        <p:nvSpPr>
          <p:cNvPr id="4" name="Platshållare för innehåll 3"/>
          <p:cNvSpPr>
            <a:spLocks noGrp="1"/>
          </p:cNvSpPr>
          <p:nvPr>
            <p:ph sz="half" idx="2"/>
          </p:nvPr>
        </p:nvSpPr>
        <p:spPr>
          <a:xfrm>
            <a:off x="4291200" y="2808000"/>
            <a:ext cx="3348000" cy="3214800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400"/>
            </a:lvl2pPr>
            <a:lvl3pPr>
              <a:defRPr sz="1000"/>
            </a:lvl3pPr>
            <a:lvl4pPr>
              <a:defRPr sz="800"/>
            </a:lvl4pPr>
            <a:lvl5pPr>
              <a:defRPr sz="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 dirty="0"/>
          </a:p>
        </p:txBody>
      </p:sp>
      <p:sp>
        <p:nvSpPr>
          <p:cNvPr id="5" name="Platshållare fö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0E8B0-0D26-4236-93F3-5803B98259AA}" type="datetime1">
              <a:rPr lang="en-GB" smtClean="0"/>
              <a:pPr/>
              <a:t>13/6/17</a:t>
            </a:fld>
            <a:endParaRPr lang="sv-SE"/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/Name Name, Institution or similar</a:t>
            </a:r>
            <a:endParaRPr lang="sv-SE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B66ED-EE6C-4E7E-848D-94DB84BF3115}" type="slidenum">
              <a:rPr lang="sv-SE" smtClean="0"/>
              <a:pPr/>
              <a:t>‹#›</a:t>
            </a:fld>
            <a:endParaRPr lang="sv-SE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aption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792000" y="1944000"/>
            <a:ext cx="6850800" cy="795600"/>
          </a:xfrm>
          <a:prstGeom prst="rect">
            <a:avLst/>
          </a:prstGeom>
        </p:spPr>
        <p:txBody>
          <a:bodyPr anchor="t" anchorCtr="0"/>
          <a:lstStyle/>
          <a:p>
            <a:r>
              <a:rPr lang="en-US" smtClean="0"/>
              <a:t>Click to edit Master title style</a:t>
            </a:r>
            <a:endParaRPr lang="sv-SE" dirty="0"/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>
          <a:xfrm>
            <a:off x="792000" y="2808000"/>
            <a:ext cx="6850800" cy="3214800"/>
          </a:xfrm>
          <a:prstGeom prst="rect">
            <a:avLst/>
          </a:prstGeom>
        </p:spPr>
        <p:txBody>
          <a:bodyPr/>
          <a:lstStyle>
            <a:lvl1pPr marL="1588" indent="-1588">
              <a:lnSpc>
                <a:spcPts val="2600"/>
              </a:lnSpc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1B277-EB7D-4555-93E9-632DD97DDC9D}" type="datetime1">
              <a:rPr lang="en-GB" smtClean="0"/>
              <a:pPr/>
              <a:t>13/6/17</a:t>
            </a:fld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/Name Name, Institution or similar</a:t>
            </a:r>
            <a:endParaRPr lang="sv-SE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B66ED-EE6C-4E7E-848D-94DB84BF3115}" type="slidenum">
              <a:rPr lang="sv-SE" smtClean="0"/>
              <a:pPr/>
              <a:t>‹#›</a:t>
            </a:fld>
            <a:endParaRPr lang="sv-SE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792000" y="1944000"/>
            <a:ext cx="4690800" cy="795600"/>
          </a:xfrm>
          <a:prstGeom prst="rect">
            <a:avLst/>
          </a:prstGeom>
        </p:spPr>
        <p:txBody>
          <a:bodyPr anchor="t" anchorCtr="0"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sv-SE" dirty="0"/>
          </a:p>
        </p:txBody>
      </p:sp>
      <p:sp>
        <p:nvSpPr>
          <p:cNvPr id="4" name="Platshållare för innehåll 3"/>
          <p:cNvSpPr>
            <a:spLocks noGrp="1"/>
          </p:cNvSpPr>
          <p:nvPr>
            <p:ph sz="half" idx="2"/>
          </p:nvPr>
        </p:nvSpPr>
        <p:spPr>
          <a:xfrm>
            <a:off x="792000" y="2808000"/>
            <a:ext cx="4690800" cy="3214800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 dirty="0"/>
          </a:p>
        </p:txBody>
      </p:sp>
      <p:sp>
        <p:nvSpPr>
          <p:cNvPr id="6" name="Platshållare för innehåll 5"/>
          <p:cNvSpPr>
            <a:spLocks noGrp="1"/>
          </p:cNvSpPr>
          <p:nvPr>
            <p:ph sz="quarter" idx="4"/>
          </p:nvPr>
        </p:nvSpPr>
        <p:spPr>
          <a:xfrm>
            <a:off x="5619600" y="1962000"/>
            <a:ext cx="3060000" cy="4060800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 dirty="0"/>
          </a:p>
        </p:txBody>
      </p:sp>
      <p:sp>
        <p:nvSpPr>
          <p:cNvPr id="7" name="Platshållare fö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EF56C-8DD4-4518-B195-372A8CB95D71}" type="datetime1">
              <a:rPr lang="en-GB" smtClean="0"/>
              <a:pPr/>
              <a:t>13/6/17</a:t>
            </a:fld>
            <a:endParaRPr lang="sv-SE"/>
          </a:p>
        </p:txBody>
      </p:sp>
      <p:sp>
        <p:nvSpPr>
          <p:cNvPr id="8" name="Platshållare för sidfo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/Name Name, Institution or similar</a:t>
            </a:r>
            <a:endParaRPr lang="sv-SE"/>
          </a:p>
        </p:txBody>
      </p:sp>
      <p:sp>
        <p:nvSpPr>
          <p:cNvPr id="9" name="Platshållare för bild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B66ED-EE6C-4E7E-848D-94DB84BF3115}" type="slidenum">
              <a:rPr lang="sv-SE" smtClean="0"/>
              <a:pPr/>
              <a:t>‹#›</a:t>
            </a:fld>
            <a:endParaRPr lang="sv-SE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>
          <a:xfrm>
            <a:off x="792000" y="1944000"/>
            <a:ext cx="6850800" cy="4075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 dirty="0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AB2B1-052C-4B1A-893D-771DF8B39875}" type="datetime1">
              <a:rPr lang="en-GB" smtClean="0"/>
              <a:pPr/>
              <a:t>13/6/17</a:t>
            </a:fld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/Name Name, Institution or similar</a:t>
            </a:r>
            <a:endParaRPr lang="sv-SE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B66ED-EE6C-4E7E-848D-94DB84BF3115}" type="slidenum">
              <a:rPr lang="sv-SE" smtClean="0"/>
              <a:pPr/>
              <a:t>‹#›</a:t>
            </a:fld>
            <a:endParaRPr lang="sv-SE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E2C68-A447-4207-AC49-529F7E83D889}" type="datetime1">
              <a:rPr lang="en-GB" smtClean="0"/>
              <a:pPr/>
              <a:t>13/6/17</a:t>
            </a:fld>
            <a:endParaRPr lang="sv-SE"/>
          </a:p>
        </p:txBody>
      </p:sp>
      <p:sp>
        <p:nvSpPr>
          <p:cNvPr id="3" name="Platshållare för sidfo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/Name Name, Institution or similar</a:t>
            </a:r>
            <a:endParaRPr lang="sv-SE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B66ED-EE6C-4E7E-848D-94DB84BF3115}" type="slidenum">
              <a:rPr lang="sv-SE" smtClean="0"/>
              <a:pPr/>
              <a:t>‹#›</a:t>
            </a:fld>
            <a:endParaRPr lang="sv-SE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9" descr="SU_PPT_olivkvist"/>
          <p:cNvPicPr>
            <a:picLocks noChangeAspect="1" noChangeArrowheads="1"/>
          </p:cNvPicPr>
          <p:nvPr userDrawn="1"/>
        </p:nvPicPr>
        <p:blipFill>
          <a:blip r:embed="rId2" cstate="print"/>
          <a:srcRect l="1746"/>
          <a:stretch>
            <a:fillRect/>
          </a:stretch>
        </p:blipFill>
        <p:spPr bwMode="auto">
          <a:xfrm>
            <a:off x="1588" y="317500"/>
            <a:ext cx="6881812" cy="6540500"/>
          </a:xfrm>
          <a:prstGeom prst="rect">
            <a:avLst/>
          </a:prstGeom>
          <a:noFill/>
        </p:spPr>
      </p:pic>
      <p:sp>
        <p:nvSpPr>
          <p:cNvPr id="2" name="Rubrik 1"/>
          <p:cNvSpPr>
            <a:spLocks noGrp="1"/>
          </p:cNvSpPr>
          <p:nvPr>
            <p:ph type="ctrTitle"/>
          </p:nvPr>
        </p:nvSpPr>
        <p:spPr>
          <a:xfrm>
            <a:off x="1008000" y="2437200"/>
            <a:ext cx="6631200" cy="1425600"/>
          </a:xfrm>
          <a:prstGeom prst="rect">
            <a:avLst/>
          </a:prstGeom>
        </p:spPr>
        <p:txBody>
          <a:bodyPr lIns="72000" tIns="36000" rIns="72000" bIns="36000" anchor="ctr" anchorCtr="0">
            <a:normAutofit/>
          </a:bodyPr>
          <a:lstStyle>
            <a:lvl1pPr algn="l">
              <a:defRPr sz="4400" b="0"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sv-SE" dirty="0"/>
          </a:p>
        </p:txBody>
      </p:sp>
      <p:sp>
        <p:nvSpPr>
          <p:cNvPr id="3" name="Underrubrik 2"/>
          <p:cNvSpPr>
            <a:spLocks noGrp="1"/>
          </p:cNvSpPr>
          <p:nvPr>
            <p:ph type="subTitle" idx="1"/>
          </p:nvPr>
        </p:nvSpPr>
        <p:spPr>
          <a:xfrm>
            <a:off x="1008000" y="3859200"/>
            <a:ext cx="6631200" cy="1166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lnSpc>
                <a:spcPts val="2900"/>
              </a:lnSpc>
              <a:spcBef>
                <a:spcPts val="480"/>
              </a:spcBef>
              <a:buNone/>
              <a:defRPr sz="2000">
                <a:solidFill>
                  <a:schemeClr val="tx2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sv-SE" dirty="0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>
          <a:xfrm>
            <a:off x="781200" y="6152400"/>
            <a:ext cx="1123200" cy="280800"/>
          </a:xfrm>
        </p:spPr>
        <p:txBody>
          <a:bodyPr/>
          <a:lstStyle/>
          <a:p>
            <a:fld id="{DCAD0FF4-D49C-43BC-9119-4EF626B6C9BA}" type="datetime1">
              <a:rPr lang="en-GB" smtClean="0"/>
              <a:pPr/>
              <a:t>13/6/17</a:t>
            </a:fld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>
          <a:xfrm>
            <a:off x="1936800" y="6152400"/>
            <a:ext cx="4492800" cy="280800"/>
          </a:xfrm>
        </p:spPr>
        <p:txBody>
          <a:bodyPr/>
          <a:lstStyle/>
          <a:p>
            <a:r>
              <a:rPr lang="en-GB" smtClean="0"/>
              <a:t>/Name Name, Institution or similar</a:t>
            </a:r>
            <a:endParaRPr lang="sv-SE" dirty="0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>
          <a:xfrm>
            <a:off x="6588000" y="6152400"/>
            <a:ext cx="2133600" cy="280800"/>
          </a:xfrm>
        </p:spPr>
        <p:txBody>
          <a:bodyPr/>
          <a:lstStyle/>
          <a:p>
            <a:fld id="{400B66ED-EE6C-4E7E-848D-94DB84BF3115}" type="slidenum">
              <a:rPr lang="sv-SE" smtClean="0"/>
              <a:pPr/>
              <a:t>‹#›</a:t>
            </a:fld>
            <a:endParaRPr lang="sv-SE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aption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792000" y="1944000"/>
            <a:ext cx="6850800" cy="795600"/>
          </a:xfrm>
          <a:prstGeom prst="rect">
            <a:avLst/>
          </a:prstGeom>
        </p:spPr>
        <p:txBody>
          <a:bodyPr anchor="t" anchorCtr="0"/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>
          <a:xfrm>
            <a:off x="792000" y="2808000"/>
            <a:ext cx="6850800" cy="3214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 dirty="0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C4272-7F51-4337-B704-357F433A00E2}" type="datetime1">
              <a:rPr lang="en-GB" smtClean="0"/>
              <a:pPr/>
              <a:t>13/6/17</a:t>
            </a:fld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/Name Name, Institution or similar</a:t>
            </a:r>
            <a:endParaRPr lang="sv-SE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B66ED-EE6C-4E7E-848D-94DB84BF3115}" type="slidenum">
              <a:rPr lang="sv-SE" smtClean="0"/>
              <a:pPr/>
              <a:t>‹#›</a:t>
            </a:fld>
            <a:endParaRPr lang="sv-SE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792000" y="1944000"/>
            <a:ext cx="6850800" cy="795600"/>
          </a:xfrm>
          <a:prstGeom prst="rect">
            <a:avLst/>
          </a:prstGeom>
        </p:spPr>
        <p:txBody>
          <a:bodyPr anchor="t" anchorCtr="0"/>
          <a:lstStyle/>
          <a:p>
            <a:r>
              <a:rPr lang="en-US" smtClean="0"/>
              <a:t>Click to edit Master title style</a:t>
            </a:r>
            <a:endParaRPr lang="sv-SE" dirty="0"/>
          </a:p>
        </p:txBody>
      </p:sp>
      <p:sp>
        <p:nvSpPr>
          <p:cNvPr id="3" name="Platshållare för innehåll 2"/>
          <p:cNvSpPr>
            <a:spLocks noGrp="1"/>
          </p:cNvSpPr>
          <p:nvPr>
            <p:ph sz="half" idx="1"/>
          </p:nvPr>
        </p:nvSpPr>
        <p:spPr>
          <a:xfrm>
            <a:off x="792000" y="2808000"/>
            <a:ext cx="3348000" cy="3214800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400"/>
            </a:lvl2pPr>
            <a:lvl3pPr>
              <a:defRPr sz="1000"/>
            </a:lvl3pPr>
            <a:lvl4pPr>
              <a:defRPr sz="800"/>
            </a:lvl4pPr>
            <a:lvl5pPr>
              <a:defRPr sz="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 dirty="0"/>
          </a:p>
        </p:txBody>
      </p:sp>
      <p:sp>
        <p:nvSpPr>
          <p:cNvPr id="4" name="Platshållare för innehåll 3"/>
          <p:cNvSpPr>
            <a:spLocks noGrp="1"/>
          </p:cNvSpPr>
          <p:nvPr>
            <p:ph sz="half" idx="2"/>
          </p:nvPr>
        </p:nvSpPr>
        <p:spPr>
          <a:xfrm>
            <a:off x="4291200" y="2808000"/>
            <a:ext cx="3348000" cy="3214800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400"/>
            </a:lvl2pPr>
            <a:lvl3pPr>
              <a:defRPr sz="1000"/>
            </a:lvl3pPr>
            <a:lvl4pPr>
              <a:defRPr sz="800"/>
            </a:lvl4pPr>
            <a:lvl5pPr>
              <a:defRPr sz="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 dirty="0"/>
          </a:p>
        </p:txBody>
      </p:sp>
      <p:sp>
        <p:nvSpPr>
          <p:cNvPr id="5" name="Platshållare fö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0E8B0-0D26-4236-93F3-5803B98259AA}" type="datetime1">
              <a:rPr lang="en-GB" smtClean="0"/>
              <a:pPr/>
              <a:t>13/6/17</a:t>
            </a:fld>
            <a:endParaRPr lang="sv-SE"/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/Name Name, Institution or similar</a:t>
            </a:r>
            <a:endParaRPr lang="sv-SE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B66ED-EE6C-4E7E-848D-94DB84BF3115}" type="slidenum">
              <a:rPr lang="sv-SE" smtClean="0"/>
              <a:pPr/>
              <a:t>‹#›</a:t>
            </a:fld>
            <a:endParaRPr lang="sv-SE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aption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792000" y="1944000"/>
            <a:ext cx="6850800" cy="795600"/>
          </a:xfrm>
          <a:prstGeom prst="rect">
            <a:avLst/>
          </a:prstGeom>
        </p:spPr>
        <p:txBody>
          <a:bodyPr anchor="t" anchorCtr="0"/>
          <a:lstStyle/>
          <a:p>
            <a:r>
              <a:rPr lang="en-US" smtClean="0"/>
              <a:t>Click to edit Master title style</a:t>
            </a:r>
            <a:endParaRPr lang="sv-SE" dirty="0"/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>
          <a:xfrm>
            <a:off x="792000" y="2808000"/>
            <a:ext cx="6850800" cy="3214800"/>
          </a:xfrm>
          <a:prstGeom prst="rect">
            <a:avLst/>
          </a:prstGeom>
        </p:spPr>
        <p:txBody>
          <a:bodyPr/>
          <a:lstStyle>
            <a:lvl1pPr marL="1588" indent="-1588">
              <a:lnSpc>
                <a:spcPts val="2600"/>
              </a:lnSpc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1B277-EB7D-4555-93E9-632DD97DDC9D}" type="datetime1">
              <a:rPr lang="en-GB" smtClean="0"/>
              <a:pPr/>
              <a:t>13/6/17</a:t>
            </a:fld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/Name Name, Institution or similar</a:t>
            </a:r>
            <a:endParaRPr lang="sv-SE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B66ED-EE6C-4E7E-848D-94DB84BF3115}" type="slidenum">
              <a:rPr lang="sv-SE" smtClean="0"/>
              <a:pPr/>
              <a:t>‹#›</a:t>
            </a:fld>
            <a:endParaRPr lang="sv-S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792000" y="1944000"/>
            <a:ext cx="6850800" cy="795600"/>
          </a:xfrm>
          <a:prstGeom prst="rect">
            <a:avLst/>
          </a:prstGeom>
        </p:spPr>
        <p:txBody>
          <a:bodyPr anchor="t" anchorCtr="0"/>
          <a:lstStyle/>
          <a:p>
            <a:r>
              <a:rPr lang="en-US" smtClean="0"/>
              <a:t>Click to edit Master title style</a:t>
            </a:r>
            <a:endParaRPr lang="sv-SE" dirty="0"/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>
          <a:xfrm>
            <a:off x="792000" y="2808000"/>
            <a:ext cx="6850800" cy="3214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 dirty="0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C4272-7F51-4337-B704-357F433A00E2}" type="datetime1">
              <a:rPr lang="en-GB" smtClean="0"/>
              <a:pPr/>
              <a:t>13/6/17</a:t>
            </a:fld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/Name Name, Institution or similar</a:t>
            </a:r>
            <a:endParaRPr lang="sv-SE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B66ED-EE6C-4E7E-848D-94DB84BF3115}" type="slidenum">
              <a:rPr lang="sv-SE" smtClean="0"/>
              <a:pPr/>
              <a:t>‹#›</a:t>
            </a:fld>
            <a:endParaRPr lang="sv-SE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792000" y="1944000"/>
            <a:ext cx="4690800" cy="795600"/>
          </a:xfrm>
          <a:prstGeom prst="rect">
            <a:avLst/>
          </a:prstGeom>
        </p:spPr>
        <p:txBody>
          <a:bodyPr anchor="t" anchorCtr="0"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sv-SE" dirty="0"/>
          </a:p>
        </p:txBody>
      </p:sp>
      <p:sp>
        <p:nvSpPr>
          <p:cNvPr id="4" name="Platshållare för innehåll 3"/>
          <p:cNvSpPr>
            <a:spLocks noGrp="1"/>
          </p:cNvSpPr>
          <p:nvPr>
            <p:ph sz="half" idx="2"/>
          </p:nvPr>
        </p:nvSpPr>
        <p:spPr>
          <a:xfrm>
            <a:off x="792000" y="2808000"/>
            <a:ext cx="4690800" cy="3214800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 dirty="0"/>
          </a:p>
        </p:txBody>
      </p:sp>
      <p:sp>
        <p:nvSpPr>
          <p:cNvPr id="6" name="Platshållare för innehåll 5"/>
          <p:cNvSpPr>
            <a:spLocks noGrp="1"/>
          </p:cNvSpPr>
          <p:nvPr>
            <p:ph sz="quarter" idx="4"/>
          </p:nvPr>
        </p:nvSpPr>
        <p:spPr>
          <a:xfrm>
            <a:off x="5619600" y="1962000"/>
            <a:ext cx="3060000" cy="4060800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 dirty="0"/>
          </a:p>
        </p:txBody>
      </p:sp>
      <p:sp>
        <p:nvSpPr>
          <p:cNvPr id="7" name="Platshållare fö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EF56C-8DD4-4518-B195-372A8CB95D71}" type="datetime1">
              <a:rPr lang="en-GB" smtClean="0"/>
              <a:pPr/>
              <a:t>13/6/17</a:t>
            </a:fld>
            <a:endParaRPr lang="sv-SE"/>
          </a:p>
        </p:txBody>
      </p:sp>
      <p:sp>
        <p:nvSpPr>
          <p:cNvPr id="8" name="Platshållare för sidfo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/Name Name, Institution or similar</a:t>
            </a:r>
            <a:endParaRPr lang="sv-SE"/>
          </a:p>
        </p:txBody>
      </p:sp>
      <p:sp>
        <p:nvSpPr>
          <p:cNvPr id="9" name="Platshållare för bild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B66ED-EE6C-4E7E-848D-94DB84BF3115}" type="slidenum">
              <a:rPr lang="sv-SE" smtClean="0"/>
              <a:pPr/>
              <a:t>‹#›</a:t>
            </a:fld>
            <a:endParaRPr lang="sv-SE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>
          <a:xfrm>
            <a:off x="792000" y="1944000"/>
            <a:ext cx="6850800" cy="4075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 dirty="0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AB2B1-052C-4B1A-893D-771DF8B39875}" type="datetime1">
              <a:rPr lang="en-GB" smtClean="0"/>
              <a:pPr/>
              <a:t>13/6/17</a:t>
            </a:fld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/Name Name, Institution or similar</a:t>
            </a:r>
            <a:endParaRPr lang="sv-SE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B66ED-EE6C-4E7E-848D-94DB84BF3115}" type="slidenum">
              <a:rPr lang="sv-SE" smtClean="0"/>
              <a:pPr/>
              <a:t>‹#›</a:t>
            </a:fld>
            <a:endParaRPr lang="sv-SE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E2C68-A447-4207-AC49-529F7E83D889}" type="datetime1">
              <a:rPr lang="en-GB" smtClean="0"/>
              <a:pPr/>
              <a:t>13/6/17</a:t>
            </a:fld>
            <a:endParaRPr lang="sv-SE"/>
          </a:p>
        </p:txBody>
      </p:sp>
      <p:sp>
        <p:nvSpPr>
          <p:cNvPr id="3" name="Platshållare för sidfo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/Name Name, Institution or similar</a:t>
            </a:r>
            <a:endParaRPr lang="sv-SE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B66ED-EE6C-4E7E-848D-94DB84BF3115}" type="slidenum">
              <a:rPr lang="sv-SE" smtClean="0"/>
              <a:pPr/>
              <a:t>‹#›</a:t>
            </a:fld>
            <a:endParaRPr lang="sv-SE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AD0FF4-D49C-43BC-9119-4EF626B6C9BA}" type="datetime1">
              <a:rPr lang="en-GB" smtClean="0"/>
              <a:pPr/>
              <a:t>13/6/17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/Name Name, Institution or similar</a:t>
            </a:r>
            <a:endParaRPr lang="sv-S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B66ED-EE6C-4E7E-848D-94DB84BF3115}" type="slidenum">
              <a:rPr lang="sv-SE" smtClean="0"/>
              <a:pPr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35474856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C4272-7F51-4337-B704-357F433A00E2}" type="datetime1">
              <a:rPr lang="en-GB" smtClean="0"/>
              <a:pPr/>
              <a:t>13/6/17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/Name Name, Institution or similar</a:t>
            </a:r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B66ED-EE6C-4E7E-848D-94DB84BF3115}" type="slidenum">
              <a:rPr lang="sv-SE" smtClean="0"/>
              <a:pPr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62248819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FE5D8C-6658-4CE8-AFEF-D97C75A23B81}" type="datetime1">
              <a:rPr lang="en-GB" smtClean="0"/>
              <a:pPr/>
              <a:t>13/6/17</a:t>
            </a:fld>
            <a:endParaRPr lang="sv-S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/Name Name, Institution or similar</a:t>
            </a:r>
            <a:endParaRPr lang="sv-S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B66ED-EE6C-4E7E-848D-94DB84BF3115}" type="slidenum">
              <a:rPr lang="sv-SE" smtClean="0"/>
              <a:pPr/>
              <a:t>‹#›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55033644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0E8B0-0D26-4236-93F3-5803B98259AA}" type="datetime1">
              <a:rPr lang="en-GB" smtClean="0"/>
              <a:pPr/>
              <a:t>13/6/17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/Name Name, Institution or similar</a:t>
            </a:r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B66ED-EE6C-4E7E-848D-94DB84BF3115}" type="slidenum">
              <a:rPr lang="sv-SE" smtClean="0"/>
              <a:pPr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74698094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FE5D8C-6658-4CE8-AFEF-D97C75A23B81}" type="datetime1">
              <a:rPr lang="en-GB" smtClean="0"/>
              <a:pPr/>
              <a:t>13/6/17</a:t>
            </a:fld>
            <a:endParaRPr lang="sv-SE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/Name Name, Institution or similar</a:t>
            </a:r>
            <a:endParaRPr lang="sv-SE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B66ED-EE6C-4E7E-848D-94DB84BF3115}" type="slidenum">
              <a:rPr lang="sv-SE" smtClean="0"/>
              <a:pPr/>
              <a:t>‹#›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2869378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FE5D8C-6658-4CE8-AFEF-D97C75A23B81}" type="datetime1">
              <a:rPr lang="en-GB" smtClean="0"/>
              <a:pPr/>
              <a:t>13/6/17</a:t>
            </a:fld>
            <a:endParaRPr lang="sv-S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/Name Name, Institution or similar</a:t>
            </a:r>
            <a:endParaRPr lang="sv-S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B66ED-EE6C-4E7E-848D-94DB84BF3115}" type="slidenum">
              <a:rPr lang="sv-SE" smtClean="0"/>
              <a:pPr/>
              <a:t>‹#›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72410811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E2C68-A447-4207-AC49-529F7E83D889}" type="datetime1">
              <a:rPr lang="en-GB" smtClean="0"/>
              <a:pPr/>
              <a:t>13/6/17</a:t>
            </a:fld>
            <a:endParaRPr lang="sv-S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/Name Name, Institution or similar</a:t>
            </a:r>
            <a:endParaRPr lang="sv-S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B66ED-EE6C-4E7E-848D-94DB84BF3115}" type="slidenum">
              <a:rPr lang="sv-SE" smtClean="0"/>
              <a:pPr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1828937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792000" y="1944000"/>
            <a:ext cx="6850800" cy="795600"/>
          </a:xfrm>
          <a:prstGeom prst="rect">
            <a:avLst/>
          </a:prstGeom>
        </p:spPr>
        <p:txBody>
          <a:bodyPr anchor="t" anchorCtr="0"/>
          <a:lstStyle/>
          <a:p>
            <a:r>
              <a:rPr lang="en-US" smtClean="0"/>
              <a:t>Click to edit Master title style</a:t>
            </a:r>
            <a:endParaRPr lang="sv-SE" dirty="0"/>
          </a:p>
        </p:txBody>
      </p:sp>
      <p:sp>
        <p:nvSpPr>
          <p:cNvPr id="3" name="Platshållare för innehåll 2"/>
          <p:cNvSpPr>
            <a:spLocks noGrp="1"/>
          </p:cNvSpPr>
          <p:nvPr>
            <p:ph sz="half" idx="1"/>
          </p:nvPr>
        </p:nvSpPr>
        <p:spPr>
          <a:xfrm>
            <a:off x="792000" y="2808000"/>
            <a:ext cx="3348000" cy="3214800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400"/>
            </a:lvl2pPr>
            <a:lvl3pPr>
              <a:defRPr sz="1000"/>
            </a:lvl3pPr>
            <a:lvl4pPr>
              <a:defRPr sz="800"/>
            </a:lvl4pPr>
            <a:lvl5pPr>
              <a:defRPr sz="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 dirty="0"/>
          </a:p>
        </p:txBody>
      </p:sp>
      <p:sp>
        <p:nvSpPr>
          <p:cNvPr id="4" name="Platshållare för innehåll 3"/>
          <p:cNvSpPr>
            <a:spLocks noGrp="1"/>
          </p:cNvSpPr>
          <p:nvPr>
            <p:ph sz="half" idx="2"/>
          </p:nvPr>
        </p:nvSpPr>
        <p:spPr>
          <a:xfrm>
            <a:off x="4291200" y="2808000"/>
            <a:ext cx="3348000" cy="3214800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400"/>
            </a:lvl2pPr>
            <a:lvl3pPr>
              <a:defRPr sz="1000"/>
            </a:lvl3pPr>
            <a:lvl4pPr>
              <a:defRPr sz="800"/>
            </a:lvl4pPr>
            <a:lvl5pPr>
              <a:defRPr sz="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 dirty="0"/>
          </a:p>
        </p:txBody>
      </p:sp>
      <p:sp>
        <p:nvSpPr>
          <p:cNvPr id="5" name="Platshållare fö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0E8B0-0D26-4236-93F3-5803B98259AA}" type="datetime1">
              <a:rPr lang="en-GB" smtClean="0"/>
              <a:pPr/>
              <a:t>13/6/17</a:t>
            </a:fld>
            <a:endParaRPr lang="sv-SE"/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/Name Name, Institution or similar</a:t>
            </a:r>
            <a:endParaRPr lang="sv-SE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B66ED-EE6C-4E7E-848D-94DB84BF3115}" type="slidenum">
              <a:rPr lang="sv-SE" smtClean="0"/>
              <a:pPr/>
              <a:t>‹#›</a:t>
            </a:fld>
            <a:endParaRPr lang="sv-SE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EF56C-8DD4-4518-B195-372A8CB95D71}" type="datetime1">
              <a:rPr lang="en-GB" smtClean="0"/>
              <a:pPr/>
              <a:t>13/6/17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/Name Name, Institution or similar</a:t>
            </a:r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B66ED-EE6C-4E7E-848D-94DB84BF3115}" type="slidenum">
              <a:rPr lang="sv-SE" smtClean="0"/>
              <a:pPr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76033197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FE5D8C-6658-4CE8-AFEF-D97C75A23B81}" type="datetime1">
              <a:rPr lang="en-GB" smtClean="0"/>
              <a:pPr/>
              <a:t>13/6/17</a:t>
            </a:fld>
            <a:endParaRPr lang="sv-S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/Name Name, Institution or similar</a:t>
            </a:r>
            <a:endParaRPr lang="sv-S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B66ED-EE6C-4E7E-848D-94DB84BF3115}" type="slidenum">
              <a:rPr lang="sv-SE" smtClean="0"/>
              <a:pPr/>
              <a:t>‹#›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49368286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FE5D8C-6658-4CE8-AFEF-D97C75A23B81}" type="datetime1">
              <a:rPr lang="en-GB" smtClean="0"/>
              <a:pPr/>
              <a:t>13/6/17</a:t>
            </a:fld>
            <a:endParaRPr lang="sv-S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/Name Name, Institution or similar</a:t>
            </a:r>
            <a:endParaRPr lang="sv-S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B66ED-EE6C-4E7E-848D-94DB84BF3115}" type="slidenum">
              <a:rPr lang="sv-SE" smtClean="0"/>
              <a:pPr/>
              <a:t>‹#›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82295502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FE5D8C-6658-4CE8-AFEF-D97C75A23B81}" type="datetime1">
              <a:rPr lang="en-GB" smtClean="0"/>
              <a:pPr/>
              <a:t>13/6/17</a:t>
            </a:fld>
            <a:endParaRPr lang="sv-S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/Name Name, Institution or similar</a:t>
            </a:r>
            <a:endParaRPr lang="sv-S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B66ED-EE6C-4E7E-848D-94DB84BF3115}" type="slidenum">
              <a:rPr lang="sv-SE" smtClean="0"/>
              <a:pPr/>
              <a:t>‹#›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6929220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aption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792000" y="1944000"/>
            <a:ext cx="6850800" cy="795600"/>
          </a:xfrm>
          <a:prstGeom prst="rect">
            <a:avLst/>
          </a:prstGeom>
        </p:spPr>
        <p:txBody>
          <a:bodyPr anchor="t" anchorCtr="0"/>
          <a:lstStyle/>
          <a:p>
            <a:r>
              <a:rPr lang="en-US" smtClean="0"/>
              <a:t>Click to edit Master title style</a:t>
            </a:r>
            <a:endParaRPr lang="sv-SE" dirty="0"/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>
          <a:xfrm>
            <a:off x="792000" y="2808000"/>
            <a:ext cx="6850800" cy="3214800"/>
          </a:xfrm>
          <a:prstGeom prst="rect">
            <a:avLst/>
          </a:prstGeom>
        </p:spPr>
        <p:txBody>
          <a:bodyPr/>
          <a:lstStyle>
            <a:lvl1pPr marL="1588" indent="-1588">
              <a:lnSpc>
                <a:spcPts val="2600"/>
              </a:lnSpc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1B277-EB7D-4555-93E9-632DD97DDC9D}" type="datetime1">
              <a:rPr lang="en-GB" smtClean="0"/>
              <a:pPr/>
              <a:t>13/6/17</a:t>
            </a:fld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/Name Name, Institution or similar</a:t>
            </a:r>
            <a:endParaRPr lang="sv-SE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B66ED-EE6C-4E7E-848D-94DB84BF3115}" type="slidenum">
              <a:rPr lang="sv-SE" smtClean="0"/>
              <a:pPr/>
              <a:t>‹#›</a:t>
            </a:fld>
            <a:endParaRPr lang="sv-SE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792000" y="1944000"/>
            <a:ext cx="4690800" cy="795600"/>
          </a:xfrm>
          <a:prstGeom prst="rect">
            <a:avLst/>
          </a:prstGeom>
        </p:spPr>
        <p:txBody>
          <a:bodyPr anchor="t" anchorCtr="0"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sv-SE" dirty="0"/>
          </a:p>
        </p:txBody>
      </p:sp>
      <p:sp>
        <p:nvSpPr>
          <p:cNvPr id="4" name="Platshållare för innehåll 3"/>
          <p:cNvSpPr>
            <a:spLocks noGrp="1"/>
          </p:cNvSpPr>
          <p:nvPr>
            <p:ph sz="half" idx="2"/>
          </p:nvPr>
        </p:nvSpPr>
        <p:spPr>
          <a:xfrm>
            <a:off x="792000" y="2808000"/>
            <a:ext cx="4690800" cy="3214800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 dirty="0"/>
          </a:p>
        </p:txBody>
      </p:sp>
      <p:sp>
        <p:nvSpPr>
          <p:cNvPr id="6" name="Platshållare för innehåll 5"/>
          <p:cNvSpPr>
            <a:spLocks noGrp="1"/>
          </p:cNvSpPr>
          <p:nvPr>
            <p:ph sz="quarter" idx="4"/>
          </p:nvPr>
        </p:nvSpPr>
        <p:spPr>
          <a:xfrm>
            <a:off x="5619600" y="1962000"/>
            <a:ext cx="3060000" cy="4060800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 dirty="0"/>
          </a:p>
        </p:txBody>
      </p:sp>
      <p:sp>
        <p:nvSpPr>
          <p:cNvPr id="7" name="Platshållare fö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EF56C-8DD4-4518-B195-372A8CB95D71}" type="datetime1">
              <a:rPr lang="en-GB" smtClean="0"/>
              <a:pPr/>
              <a:t>13/6/17</a:t>
            </a:fld>
            <a:endParaRPr lang="sv-SE"/>
          </a:p>
        </p:txBody>
      </p:sp>
      <p:sp>
        <p:nvSpPr>
          <p:cNvPr id="8" name="Platshållare för sidfo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/Name Name, Institution or similar</a:t>
            </a:r>
            <a:endParaRPr lang="sv-SE"/>
          </a:p>
        </p:txBody>
      </p:sp>
      <p:sp>
        <p:nvSpPr>
          <p:cNvPr id="9" name="Platshållare för bild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B66ED-EE6C-4E7E-848D-94DB84BF3115}" type="slidenum">
              <a:rPr lang="sv-SE" smtClean="0"/>
              <a:pPr/>
              <a:t>‹#›</a:t>
            </a:fld>
            <a:endParaRPr lang="sv-SE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>
          <a:xfrm>
            <a:off x="792000" y="1944000"/>
            <a:ext cx="6850800" cy="4075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 dirty="0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AB2B1-052C-4B1A-893D-771DF8B39875}" type="datetime1">
              <a:rPr lang="en-GB" smtClean="0"/>
              <a:pPr/>
              <a:t>13/6/17</a:t>
            </a:fld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/Name Name, Institution or similar</a:t>
            </a:r>
            <a:endParaRPr lang="sv-SE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B66ED-EE6C-4E7E-848D-94DB84BF3115}" type="slidenum">
              <a:rPr lang="sv-SE" smtClean="0"/>
              <a:pPr/>
              <a:t>‹#›</a:t>
            </a:fld>
            <a:endParaRPr lang="sv-S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E2C68-A447-4207-AC49-529F7E83D889}" type="datetime1">
              <a:rPr lang="en-GB" smtClean="0"/>
              <a:pPr/>
              <a:t>13/6/17</a:t>
            </a:fld>
            <a:endParaRPr lang="sv-SE"/>
          </a:p>
        </p:txBody>
      </p:sp>
      <p:sp>
        <p:nvSpPr>
          <p:cNvPr id="3" name="Platshållare för sidfo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/Name Name, Institution or similar</a:t>
            </a:r>
            <a:endParaRPr lang="sv-SE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B66ED-EE6C-4E7E-848D-94DB84BF3115}" type="slidenum">
              <a:rPr lang="sv-SE" smtClean="0"/>
              <a:pPr/>
              <a:t>‹#›</a:t>
            </a:fld>
            <a:endParaRPr lang="sv-S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Avsnitts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522447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9" descr="SU_PPT_kronor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682750"/>
            <a:ext cx="5595938" cy="5175250"/>
          </a:xfrm>
          <a:prstGeom prst="rect">
            <a:avLst/>
          </a:prstGeom>
          <a:noFill/>
        </p:spPr>
      </p:pic>
      <p:sp>
        <p:nvSpPr>
          <p:cNvPr id="2" name="Rubrik 1"/>
          <p:cNvSpPr>
            <a:spLocks noGrp="1"/>
          </p:cNvSpPr>
          <p:nvPr>
            <p:ph type="ctrTitle"/>
          </p:nvPr>
        </p:nvSpPr>
        <p:spPr>
          <a:xfrm>
            <a:off x="1008000" y="2437200"/>
            <a:ext cx="6631200" cy="1425600"/>
          </a:xfrm>
          <a:prstGeom prst="rect">
            <a:avLst/>
          </a:prstGeom>
        </p:spPr>
        <p:txBody>
          <a:bodyPr lIns="72000" tIns="36000" rIns="72000" bIns="36000" anchor="ctr" anchorCtr="0">
            <a:normAutofit/>
          </a:bodyPr>
          <a:lstStyle>
            <a:lvl1pPr algn="l">
              <a:defRPr sz="4400" b="0"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sv-SE" dirty="0"/>
          </a:p>
        </p:txBody>
      </p:sp>
      <p:sp>
        <p:nvSpPr>
          <p:cNvPr id="3" name="Underrubrik 2"/>
          <p:cNvSpPr>
            <a:spLocks noGrp="1"/>
          </p:cNvSpPr>
          <p:nvPr>
            <p:ph type="subTitle" idx="1"/>
          </p:nvPr>
        </p:nvSpPr>
        <p:spPr>
          <a:xfrm>
            <a:off x="1008000" y="3859200"/>
            <a:ext cx="6631200" cy="1166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lnSpc>
                <a:spcPts val="2900"/>
              </a:lnSpc>
              <a:spcBef>
                <a:spcPts val="480"/>
              </a:spcBef>
              <a:buNone/>
              <a:defRPr sz="2000">
                <a:solidFill>
                  <a:schemeClr val="tx2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sv-SE" dirty="0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>
          <a:xfrm>
            <a:off x="781200" y="6152400"/>
            <a:ext cx="1123200" cy="280800"/>
          </a:xfrm>
        </p:spPr>
        <p:txBody>
          <a:bodyPr/>
          <a:lstStyle/>
          <a:p>
            <a:fld id="{DCAD0FF4-D49C-43BC-9119-4EF626B6C9BA}" type="datetime1">
              <a:rPr lang="en-GB" smtClean="0"/>
              <a:pPr/>
              <a:t>13/6/17</a:t>
            </a:fld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>
          <a:xfrm>
            <a:off x="1936800" y="6152400"/>
            <a:ext cx="4492800" cy="280800"/>
          </a:xfrm>
        </p:spPr>
        <p:txBody>
          <a:bodyPr/>
          <a:lstStyle/>
          <a:p>
            <a:r>
              <a:rPr lang="en-GB" smtClean="0"/>
              <a:t>/Name Name, Institution or similar</a:t>
            </a:r>
            <a:endParaRPr lang="sv-SE" dirty="0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>
          <a:xfrm>
            <a:off x="6588000" y="6152400"/>
            <a:ext cx="2133600" cy="280800"/>
          </a:xfrm>
        </p:spPr>
        <p:txBody>
          <a:bodyPr/>
          <a:lstStyle/>
          <a:p>
            <a:fld id="{400B66ED-EE6C-4E7E-848D-94DB84BF3115}" type="slidenum">
              <a:rPr lang="sv-SE" smtClean="0"/>
              <a:pPr/>
              <a:t>‹#›</a:t>
            </a:fld>
            <a:endParaRPr lang="sv-S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2.xml"/><Relationship Id="rId9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theme" Target="../theme/theme3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5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9.xml"/><Relationship Id="rId9" Type="http://schemas.openxmlformats.org/officeDocument/2006/relationships/image" Target="../media/image1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datum 3"/>
          <p:cNvSpPr>
            <a:spLocks noGrp="1"/>
          </p:cNvSpPr>
          <p:nvPr>
            <p:ph type="dt" sz="half" idx="2"/>
          </p:nvPr>
        </p:nvSpPr>
        <p:spPr>
          <a:xfrm>
            <a:off x="781200" y="6152400"/>
            <a:ext cx="1123200" cy="280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000000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fld id="{AEFE5D8C-6658-4CE8-AFEF-D97C75A23B81}" type="datetime1">
              <a:rPr lang="en-GB" smtClean="0"/>
              <a:pPr/>
              <a:t>13/6/17</a:t>
            </a:fld>
            <a:endParaRPr lang="sv-SE" dirty="0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3"/>
          </p:nvPr>
        </p:nvSpPr>
        <p:spPr>
          <a:xfrm>
            <a:off x="1936800" y="6152400"/>
            <a:ext cx="4492800" cy="518400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200">
                <a:solidFill>
                  <a:srgbClr val="000000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r>
              <a:rPr lang="en-GB" dirty="0" smtClean="0"/>
              <a:t>/Name </a:t>
            </a:r>
            <a:r>
              <a:rPr lang="en-GB" dirty="0" err="1" smtClean="0"/>
              <a:t>Name</a:t>
            </a:r>
            <a:r>
              <a:rPr lang="en-GB" dirty="0" smtClean="0"/>
              <a:t>, Institution or similar</a:t>
            </a:r>
            <a:endParaRPr lang="sv-SE" dirty="0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4"/>
          </p:nvPr>
        </p:nvSpPr>
        <p:spPr>
          <a:xfrm>
            <a:off x="6588000" y="6152400"/>
            <a:ext cx="2133600" cy="280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0000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fld id="{400B66ED-EE6C-4E7E-848D-94DB84BF3115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>
          <a:xfrm>
            <a:off x="792000" y="2808000"/>
            <a:ext cx="6850800" cy="32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10" name="Title Placeholder 9"/>
          <p:cNvSpPr>
            <a:spLocks noGrp="1"/>
          </p:cNvSpPr>
          <p:nvPr>
            <p:ph type="title"/>
          </p:nvPr>
        </p:nvSpPr>
        <p:spPr>
          <a:xfrm>
            <a:off x="792000" y="1944000"/>
            <a:ext cx="6850800" cy="7956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pic>
        <p:nvPicPr>
          <p:cNvPr id="11" name="Picture 10" descr="logo-org-engelsk_rgb.png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732800" y="288000"/>
            <a:ext cx="1062230" cy="106375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</p:sldLayoutIdLst>
  <p:txStyles>
    <p:titleStyle>
      <a:lvl1pPr algn="l" defTabSz="914400" rtl="0" eaLnBrk="1" latinLnBrk="0" hangingPunct="1">
        <a:spcBef>
          <a:spcPct val="0"/>
        </a:spcBef>
        <a:buNone/>
        <a:defRPr sz="2600" b="1" kern="1200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1pPr>
    </p:titleStyle>
    <p:bodyStyle>
      <a:lvl1pPr marL="342900" indent="-342900" algn="l" defTabSz="914400" rtl="0" eaLnBrk="1" latinLnBrk="0" hangingPunct="1">
        <a:lnSpc>
          <a:spcPts val="2900"/>
        </a:lnSpc>
        <a:spcBef>
          <a:spcPct val="20000"/>
        </a:spcBef>
        <a:buSzPct val="93000"/>
        <a:buFont typeface="Verdana" pitchFamily="34" charset="0"/>
        <a:buChar char="●"/>
        <a:defRPr sz="2000" kern="1200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datum 3"/>
          <p:cNvSpPr>
            <a:spLocks noGrp="1"/>
          </p:cNvSpPr>
          <p:nvPr>
            <p:ph type="dt" sz="half" idx="2"/>
          </p:nvPr>
        </p:nvSpPr>
        <p:spPr>
          <a:xfrm>
            <a:off x="781200" y="6152400"/>
            <a:ext cx="1123200" cy="280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000000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fld id="{AEFE5D8C-6658-4CE8-AFEF-D97C75A23B81}" type="datetime1">
              <a:rPr lang="en-GB" smtClean="0"/>
              <a:pPr/>
              <a:t>13/6/17</a:t>
            </a:fld>
            <a:endParaRPr lang="sv-SE" dirty="0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3"/>
          </p:nvPr>
        </p:nvSpPr>
        <p:spPr>
          <a:xfrm>
            <a:off x="1936800" y="6152400"/>
            <a:ext cx="4492800" cy="518400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200">
                <a:solidFill>
                  <a:srgbClr val="000000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r>
              <a:rPr lang="en-GB" dirty="0" smtClean="0"/>
              <a:t>/Name </a:t>
            </a:r>
            <a:r>
              <a:rPr lang="en-GB" dirty="0" err="1" smtClean="0"/>
              <a:t>Name</a:t>
            </a:r>
            <a:r>
              <a:rPr lang="en-GB" dirty="0" smtClean="0"/>
              <a:t>, Institution or similar</a:t>
            </a:r>
            <a:endParaRPr lang="sv-SE" dirty="0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4"/>
          </p:nvPr>
        </p:nvSpPr>
        <p:spPr>
          <a:xfrm>
            <a:off x="6588000" y="6152400"/>
            <a:ext cx="2133600" cy="280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0000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fld id="{400B66ED-EE6C-4E7E-848D-94DB84BF3115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>
          <a:xfrm>
            <a:off x="792000" y="2808000"/>
            <a:ext cx="6850800" cy="32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10" name="Title Placeholder 9"/>
          <p:cNvSpPr>
            <a:spLocks noGrp="1"/>
          </p:cNvSpPr>
          <p:nvPr>
            <p:ph type="title"/>
          </p:nvPr>
        </p:nvSpPr>
        <p:spPr>
          <a:xfrm>
            <a:off x="792000" y="1944000"/>
            <a:ext cx="6850800" cy="7956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pic>
        <p:nvPicPr>
          <p:cNvPr id="8" name="Picture 7" descr="logo-org-engelsk_rgb.pn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732800" y="288000"/>
            <a:ext cx="1062230" cy="106375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</p:sldLayoutIdLst>
  <p:hf sldNum="0" hdr="0"/>
  <p:txStyles>
    <p:titleStyle>
      <a:lvl1pPr algn="l" defTabSz="914400" rtl="0" eaLnBrk="1" latinLnBrk="0" hangingPunct="1">
        <a:spcBef>
          <a:spcPct val="0"/>
        </a:spcBef>
        <a:buNone/>
        <a:defRPr sz="2600" b="1" kern="1200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1pPr>
    </p:titleStyle>
    <p:bodyStyle>
      <a:lvl1pPr marL="342900" indent="-342900" algn="l" defTabSz="914400" rtl="0" eaLnBrk="1" latinLnBrk="0" hangingPunct="1">
        <a:lnSpc>
          <a:spcPts val="2900"/>
        </a:lnSpc>
        <a:spcBef>
          <a:spcPct val="20000"/>
        </a:spcBef>
        <a:buSzPct val="93000"/>
        <a:buFont typeface="Verdana" pitchFamily="34" charset="0"/>
        <a:buChar char="●"/>
        <a:defRPr sz="2000" kern="1200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datum 3"/>
          <p:cNvSpPr>
            <a:spLocks noGrp="1"/>
          </p:cNvSpPr>
          <p:nvPr>
            <p:ph type="dt" sz="half" idx="2"/>
          </p:nvPr>
        </p:nvSpPr>
        <p:spPr>
          <a:xfrm>
            <a:off x="781200" y="6152400"/>
            <a:ext cx="1123200" cy="280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000000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fld id="{AEFE5D8C-6658-4CE8-AFEF-D97C75A23B81}" type="datetime1">
              <a:rPr lang="en-GB" smtClean="0"/>
              <a:pPr/>
              <a:t>13/6/17</a:t>
            </a:fld>
            <a:endParaRPr lang="sv-SE" dirty="0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3"/>
          </p:nvPr>
        </p:nvSpPr>
        <p:spPr>
          <a:xfrm>
            <a:off x="1936800" y="6152400"/>
            <a:ext cx="4492800" cy="518400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200">
                <a:solidFill>
                  <a:srgbClr val="000000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r>
              <a:rPr lang="en-GB" dirty="0" smtClean="0"/>
              <a:t>/Name </a:t>
            </a:r>
            <a:r>
              <a:rPr lang="en-GB" dirty="0" err="1" smtClean="0"/>
              <a:t>Name</a:t>
            </a:r>
            <a:r>
              <a:rPr lang="en-GB" dirty="0" smtClean="0"/>
              <a:t>, Institution or similar</a:t>
            </a:r>
            <a:endParaRPr lang="sv-SE" dirty="0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4"/>
          </p:nvPr>
        </p:nvSpPr>
        <p:spPr>
          <a:xfrm>
            <a:off x="6588000" y="6152400"/>
            <a:ext cx="2133600" cy="280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0000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fld id="{400B66ED-EE6C-4E7E-848D-94DB84BF3115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>
          <a:xfrm>
            <a:off x="792000" y="2808000"/>
            <a:ext cx="6850800" cy="32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10" name="Title Placeholder 9"/>
          <p:cNvSpPr>
            <a:spLocks noGrp="1"/>
          </p:cNvSpPr>
          <p:nvPr>
            <p:ph type="title"/>
          </p:nvPr>
        </p:nvSpPr>
        <p:spPr>
          <a:xfrm>
            <a:off x="792000" y="1944000"/>
            <a:ext cx="6850800" cy="7956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pic>
        <p:nvPicPr>
          <p:cNvPr id="8" name="Picture 7" descr="logo-org-engelsk_rgb.pn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732800" y="288000"/>
            <a:ext cx="1062230" cy="106375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</p:sldLayoutIdLst>
  <p:hf sldNum="0" hdr="0"/>
  <p:txStyles>
    <p:titleStyle>
      <a:lvl1pPr algn="l" defTabSz="914400" rtl="0" eaLnBrk="1" latinLnBrk="0" hangingPunct="1">
        <a:spcBef>
          <a:spcPct val="0"/>
        </a:spcBef>
        <a:buNone/>
        <a:defRPr sz="2600" b="1" kern="1200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1pPr>
    </p:titleStyle>
    <p:bodyStyle>
      <a:lvl1pPr marL="342900" indent="-342900" algn="l" defTabSz="914400" rtl="0" eaLnBrk="1" latinLnBrk="0" hangingPunct="1">
        <a:lnSpc>
          <a:spcPts val="2900"/>
        </a:lnSpc>
        <a:spcBef>
          <a:spcPct val="20000"/>
        </a:spcBef>
        <a:buSzPct val="93000"/>
        <a:buFont typeface="Verdana" pitchFamily="34" charset="0"/>
        <a:buChar char="●"/>
        <a:defRPr sz="2000" kern="1200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FE5D8C-6658-4CE8-AFEF-D97C75A23B81}" type="datetime1">
              <a:rPr lang="en-GB" smtClean="0"/>
              <a:pPr/>
              <a:t>13/6/17</a:t>
            </a:fld>
            <a:endParaRPr lang="sv-S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 smtClean="0"/>
              <a:t>/Name Name, Institution or similar</a:t>
            </a:r>
            <a:endParaRPr lang="sv-S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0B66ED-EE6C-4E7E-848D-94DB84BF3115}" type="slidenum">
              <a:rPr lang="sv-SE" smtClean="0"/>
              <a:pPr/>
              <a:t>‹#›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8916294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9.emf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4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4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7.xml"/><Relationship Id="rId5" Type="http://schemas.microsoft.com/office/2007/relationships/hdphoto" Target="../media/hdphoto6.wdp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Workshop: </a:t>
            </a:r>
            <a:br>
              <a:rPr lang="en-US" dirty="0" smtClean="0"/>
            </a:br>
            <a:r>
              <a:rPr lang="en-US" dirty="0" smtClean="0"/>
              <a:t>ISS image analysis basics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170614</a:t>
            </a:r>
          </a:p>
          <a:p>
            <a:r>
              <a:rPr lang="en-US" dirty="0" smtClean="0"/>
              <a:t>Xiaoyan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897430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Pipeline diagram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1026" name="Picture 2" descr="E:\Analysis_utilities\Cellprofiler\pipeline diagram\CPpipeline_Sequencing_NoCell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340768"/>
            <a:ext cx="6624734" cy="5420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8047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III. </a:t>
            </a:r>
            <a:r>
              <a:rPr lang="en-US" dirty="0" err="1" smtClean="0"/>
              <a:t>Cellprofiler</a:t>
            </a:r>
            <a:r>
              <a:rPr lang="en-US" dirty="0" smtClean="0"/>
              <a:t> </a:t>
            </a:r>
            <a:r>
              <a:rPr lang="en-US" dirty="0" smtClean="0"/>
              <a:t>pipeline troubleshooting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718204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 blob identification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0"/>
            <a:ext cx="4042792" cy="4525963"/>
          </a:xfrm>
        </p:spPr>
        <p:txBody>
          <a:bodyPr/>
          <a:lstStyle/>
          <a:p>
            <a:r>
              <a:rPr lang="en-US" dirty="0" smtClean="0"/>
              <a:t>More identified in non-reference round(s)</a:t>
            </a:r>
          </a:p>
          <a:p>
            <a:endParaRPr lang="en-US" dirty="0"/>
          </a:p>
          <a:p>
            <a:r>
              <a:rPr lang="en-US" dirty="0" smtClean="0"/>
              <a:t>Quick fix: change reference round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GB" dirty="0"/>
          </a:p>
        </p:txBody>
      </p:sp>
      <p:pic>
        <p:nvPicPr>
          <p:cNvPr id="3074" name="Picture 2" descr="G:\Brain\Experiments\161230_V1ProbesRe\161220KI_3-1\BaseCalling\CP\CP_170122_Seq\Alignment\blobs_align0111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4630" b="1"/>
          <a:stretch/>
        </p:blipFill>
        <p:spPr bwMode="auto">
          <a:xfrm>
            <a:off x="4788024" y="1700808"/>
            <a:ext cx="4248472" cy="3854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75535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Edge loss?</a:t>
            </a:r>
            <a:endParaRPr lang="sv-SE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844824"/>
            <a:ext cx="4351338" cy="4351338"/>
          </a:xfrm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2564904"/>
            <a:ext cx="4224038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921062" y="1268760"/>
            <a:ext cx="400358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smtClean="0"/>
              <a:t>In most cases, I would say live with it…</a:t>
            </a:r>
          </a:p>
          <a:p>
            <a:endParaRPr lang="sv-SE" dirty="0">
              <a:solidFill>
                <a:srgbClr val="FF0000"/>
              </a:solidFill>
            </a:endParaRPr>
          </a:p>
          <a:p>
            <a:r>
              <a:rPr lang="sv-SE" dirty="0" smtClean="0"/>
              <a:t>In severe cases, can tile with buffer and discard anything around the edge</a:t>
            </a:r>
          </a:p>
          <a:p>
            <a:endParaRPr lang="sv-SE" dirty="0" smtClean="0"/>
          </a:p>
          <a:p>
            <a:endParaRPr lang="sv-SE" dirty="0" smtClean="0"/>
          </a:p>
        </p:txBody>
      </p:sp>
    </p:spTree>
    <p:extLst>
      <p:ext uri="{BB962C8B-B14F-4D97-AF65-F5344CB8AC3E}">
        <p14:creationId xmlns:p14="http://schemas.microsoft.com/office/powerpoint/2010/main" val="2624096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v-SE" dirty="0" smtClean="0"/>
              <a:t>Alignment failure - too few blobs (mutual info)?</a:t>
            </a:r>
            <a:endParaRPr lang="sv-SE" dirty="0"/>
          </a:p>
        </p:txBody>
      </p:sp>
      <p:sp>
        <p:nvSpPr>
          <p:cNvPr id="9" name="TextBox 8"/>
          <p:cNvSpPr txBox="1"/>
          <p:nvPr/>
        </p:nvSpPr>
        <p:spPr>
          <a:xfrm>
            <a:off x="5004048" y="1772816"/>
            <a:ext cx="400358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smtClean="0"/>
              <a:t>Try align based on DAPI (or even autofluorescence) and expand objects </a:t>
            </a:r>
          </a:p>
          <a:p>
            <a:endParaRPr lang="sv-SE" dirty="0"/>
          </a:p>
          <a:p>
            <a:r>
              <a:rPr lang="sv-SE" dirty="0" smtClean="0"/>
              <a:t>If there is general stain,</a:t>
            </a:r>
          </a:p>
          <a:p>
            <a:r>
              <a:rPr lang="sv-SE" dirty="0" smtClean="0"/>
              <a:t>compose an image of DAPI + anchor </a:t>
            </a:r>
            <a:r>
              <a:rPr lang="sv-SE" dirty="0" smtClean="0">
                <a:solidFill>
                  <a:srgbClr val="FF0000"/>
                </a:solidFill>
              </a:rPr>
              <a:t>with different weights</a:t>
            </a:r>
          </a:p>
          <a:p>
            <a:endParaRPr lang="sv-SE" dirty="0" smtClean="0"/>
          </a:p>
          <a:p>
            <a:endParaRPr lang="sv-SE" dirty="0" smtClean="0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977" t="33582"/>
          <a:stretch/>
        </p:blipFill>
        <p:spPr>
          <a:xfrm>
            <a:off x="158341" y="1628800"/>
            <a:ext cx="4726696" cy="4241068"/>
          </a:xfr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5773" y="4217883"/>
            <a:ext cx="2596142" cy="25876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85307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Alignment failure - rotation</a:t>
            </a:r>
            <a:endParaRPr lang="sv-SE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1828" b="39803"/>
          <a:stretch/>
        </p:blipFill>
        <p:spPr>
          <a:xfrm>
            <a:off x="1039589" y="1690689"/>
            <a:ext cx="4461666" cy="4616968"/>
          </a:xfrm>
        </p:spPr>
      </p:pic>
      <p:sp>
        <p:nvSpPr>
          <p:cNvPr id="7" name="TextBox 6"/>
          <p:cNvSpPr txBox="1"/>
          <p:nvPr/>
        </p:nvSpPr>
        <p:spPr>
          <a:xfrm>
            <a:off x="6277232" y="2421924"/>
            <a:ext cx="2138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/>
              <a:t>Pre-alignment helps!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559171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Alignment failure – too much shift</a:t>
            </a:r>
            <a:endParaRPr lang="sv-SE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228" y="1875052"/>
            <a:ext cx="4351338" cy="4351338"/>
          </a:xfrm>
        </p:spPr>
      </p:pic>
      <p:sp>
        <p:nvSpPr>
          <p:cNvPr id="5" name="TextBox 4"/>
          <p:cNvSpPr txBox="1"/>
          <p:nvPr/>
        </p:nvSpPr>
        <p:spPr>
          <a:xfrm>
            <a:off x="5840627" y="2273642"/>
            <a:ext cx="285853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smtClean="0"/>
              <a:t>You can also export only ROI from ZEN</a:t>
            </a:r>
          </a:p>
          <a:p>
            <a:endParaRPr lang="sv-SE" dirty="0"/>
          </a:p>
          <a:p>
            <a:r>
              <a:rPr lang="sv-SE" dirty="0" smtClean="0"/>
              <a:t>Or do manual pre-alignment if you think that’s faster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080021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v-SE" dirty="0"/>
              <a:t>Alignment failure </a:t>
            </a:r>
            <a:r>
              <a:rPr lang="sv-SE" dirty="0" smtClean="0"/>
              <a:t/>
            </a:r>
            <a:br>
              <a:rPr lang="sv-SE" dirty="0" smtClean="0"/>
            </a:br>
            <a:r>
              <a:rPr lang="sv-SE" dirty="0" smtClean="0"/>
              <a:t>– non-rigid/non-linear</a:t>
            </a:r>
            <a:endParaRPr lang="sv-SE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Tissue deformation?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312" y="2505075"/>
            <a:ext cx="3684588" cy="3684588"/>
          </a:xfrm>
        </p:spPr>
      </p:pic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sv-SE" dirty="0"/>
              <a:t>Stitching?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4"/>
          </p:nvPr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0750" y="2505075"/>
            <a:ext cx="3684588" cy="3684588"/>
          </a:xfrm>
        </p:spPr>
      </p:pic>
      <p:sp>
        <p:nvSpPr>
          <p:cNvPr id="9" name="TextBox 8"/>
          <p:cNvSpPr txBox="1"/>
          <p:nvPr/>
        </p:nvSpPr>
        <p:spPr>
          <a:xfrm>
            <a:off x="6012160" y="1484784"/>
            <a:ext cx="33759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/>
              <a:t>You have to accept imperfection...</a:t>
            </a:r>
          </a:p>
          <a:p>
            <a:r>
              <a:rPr lang="sv-SE" dirty="0" smtClean="0"/>
              <a:t>Can expand objects a bit more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78476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Base-calling</a:t>
            </a:r>
            <a:endParaRPr lang="en-GB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91027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5"/>
          <p:cNvCxnSpPr/>
          <p:nvPr/>
        </p:nvCxnSpPr>
        <p:spPr>
          <a:xfrm>
            <a:off x="7198289" y="3518731"/>
            <a:ext cx="415448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12" descr="C:\Users\alexandra\Desktop\Alexandra\Conferences\2014-ISBI\plot2.pn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7684" y="3548200"/>
            <a:ext cx="3200135" cy="2035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63"/>
          <p:cNvSpPr/>
          <p:nvPr/>
        </p:nvSpPr>
        <p:spPr>
          <a:xfrm>
            <a:off x="5002473" y="4419704"/>
            <a:ext cx="160806" cy="135015"/>
          </a:xfrm>
          <a:prstGeom prst="rect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Höger klammerparentes 49"/>
          <p:cNvSpPr/>
          <p:nvPr/>
        </p:nvSpPr>
        <p:spPr>
          <a:xfrm rot="16200000" flipV="1">
            <a:off x="1245275" y="3180024"/>
            <a:ext cx="265791" cy="677412"/>
          </a:xfrm>
          <a:prstGeom prst="rightBrace">
            <a:avLst>
              <a:gd name="adj1" fmla="val 8333"/>
              <a:gd name="adj2" fmla="val 51491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/>
          <p:cNvGrpSpPr/>
          <p:nvPr/>
        </p:nvGrpSpPr>
        <p:grpSpPr>
          <a:xfrm>
            <a:off x="323528" y="1401124"/>
            <a:ext cx="8717140" cy="1860096"/>
            <a:chOff x="323528" y="952846"/>
            <a:chExt cx="8717140" cy="1860096"/>
          </a:xfrm>
        </p:grpSpPr>
        <p:cxnSp>
          <p:nvCxnSpPr>
            <p:cNvPr id="13" name="Straight Connector 45"/>
            <p:cNvCxnSpPr/>
            <p:nvPr/>
          </p:nvCxnSpPr>
          <p:spPr>
            <a:xfrm>
              <a:off x="1659992" y="2578224"/>
              <a:ext cx="36000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Höger klammerparentes 47"/>
            <p:cNvSpPr/>
            <p:nvPr/>
          </p:nvSpPr>
          <p:spPr>
            <a:xfrm rot="5400000">
              <a:off x="4534083" y="-1693643"/>
              <a:ext cx="296030" cy="8717140"/>
            </a:xfrm>
            <a:prstGeom prst="rightBrace">
              <a:avLst>
                <a:gd name="adj1" fmla="val 8333"/>
                <a:gd name="adj2" fmla="val 88110"/>
              </a:avLst>
            </a:prstGeom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Connector 11"/>
            <p:cNvCxnSpPr/>
            <p:nvPr/>
          </p:nvCxnSpPr>
          <p:spPr>
            <a:xfrm>
              <a:off x="1615820" y="2380417"/>
              <a:ext cx="36000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2" name="Group 31"/>
            <p:cNvGrpSpPr/>
            <p:nvPr/>
          </p:nvGrpSpPr>
          <p:grpSpPr>
            <a:xfrm>
              <a:off x="323528" y="952846"/>
              <a:ext cx="8717140" cy="1558986"/>
              <a:chOff x="0" y="926190"/>
              <a:chExt cx="8717140" cy="1558986"/>
            </a:xfrm>
          </p:grpSpPr>
          <p:pic>
            <p:nvPicPr>
              <p:cNvPr id="19" name="Picture 2" descr="C:\Users\alexandra\Desktop\Alexandra\Conferences\2014-ISBI\Fig1\slideA_9_1st_c5.png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972019"/>
                <a:ext cx="2126787" cy="1513157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" name="Picture 3" descr="C:\Users\alexandra\Desktop\Alexandra\Conferences\2014-ISBI\Fig1\slideA_9_1st_c4.png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590354" y="959358"/>
                <a:ext cx="2126786" cy="1513154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1" name="Picture 4" descr="C:\Users\alexandra\Desktop\Alexandra\Conferences\2014-ISBI\Fig1\slideA_9_1st_c3.png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03840" y="958365"/>
                <a:ext cx="2126787" cy="1513157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2" name="TextBox 26"/>
              <p:cNvSpPr txBox="1"/>
              <p:nvPr/>
            </p:nvSpPr>
            <p:spPr>
              <a:xfrm flipH="1">
                <a:off x="8457682" y="941423"/>
                <a:ext cx="25945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rgbClr val="7ACD03"/>
                    </a:solidFill>
                  </a:rPr>
                  <a:t>T</a:t>
                </a:r>
              </a:p>
            </p:txBody>
          </p:sp>
          <p:sp>
            <p:nvSpPr>
              <p:cNvPr id="23" name="TextBox 27"/>
              <p:cNvSpPr txBox="1"/>
              <p:nvPr/>
            </p:nvSpPr>
            <p:spPr>
              <a:xfrm>
                <a:off x="6273447" y="950546"/>
                <a:ext cx="14460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smtClean="0">
                    <a:solidFill>
                      <a:srgbClr val="D685F7"/>
                    </a:solidFill>
                  </a:rPr>
                  <a:t>G</a:t>
                </a:r>
                <a:endParaRPr lang="en-US" sz="1400" dirty="0">
                  <a:solidFill>
                    <a:srgbClr val="D685F7"/>
                  </a:solidFill>
                </a:endParaRPr>
              </a:p>
            </p:txBody>
          </p:sp>
          <p:sp>
            <p:nvSpPr>
              <p:cNvPr id="24" name="TextBox 28"/>
              <p:cNvSpPr txBox="1"/>
              <p:nvPr/>
            </p:nvSpPr>
            <p:spPr>
              <a:xfrm>
                <a:off x="1863830" y="926190"/>
                <a:ext cx="26469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rgbClr val="73E9F5"/>
                    </a:solidFill>
                  </a:rPr>
                  <a:t>A</a:t>
                </a:r>
              </a:p>
            </p:txBody>
          </p:sp>
          <p:pic>
            <p:nvPicPr>
              <p:cNvPr id="25" name="Picture 5" descr="C:\Users\alexandra\Desktop\Alexandra\Conferences\2014-ISBI\Fig1\slideA_9_1st_c2.png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05829" y="968661"/>
                <a:ext cx="2126786" cy="1513154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6" name="TextBox 25"/>
              <p:cNvSpPr txBox="1"/>
              <p:nvPr/>
            </p:nvSpPr>
            <p:spPr>
              <a:xfrm>
                <a:off x="4101172" y="950546"/>
                <a:ext cx="44621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rgbClr val="FF0000"/>
                    </a:solidFill>
                  </a:rPr>
                  <a:t>C</a:t>
                </a:r>
              </a:p>
            </p:txBody>
          </p:sp>
          <p:grpSp>
            <p:nvGrpSpPr>
              <p:cNvPr id="27" name="Grupp 43"/>
              <p:cNvGrpSpPr/>
              <p:nvPr/>
            </p:nvGrpSpPr>
            <p:grpSpPr>
              <a:xfrm>
                <a:off x="660312" y="2060247"/>
                <a:ext cx="6698917" cy="141718"/>
                <a:chOff x="660312" y="1430796"/>
                <a:chExt cx="6698917" cy="141718"/>
              </a:xfrm>
            </p:grpSpPr>
            <p:sp>
              <p:nvSpPr>
                <p:cNvPr id="28" name="Rectangle 63"/>
                <p:cNvSpPr/>
                <p:nvPr/>
              </p:nvSpPr>
              <p:spPr>
                <a:xfrm>
                  <a:off x="660312" y="1437499"/>
                  <a:ext cx="160806" cy="135015"/>
                </a:xfrm>
                <a:prstGeom prst="rect">
                  <a:avLst/>
                </a:prstGeom>
                <a:noFill/>
                <a:ln w="9525"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" name="Rectangle 63"/>
                <p:cNvSpPr/>
                <p:nvPr/>
              </p:nvSpPr>
              <p:spPr>
                <a:xfrm>
                  <a:off x="2800538" y="1437499"/>
                  <a:ext cx="160806" cy="135015"/>
                </a:xfrm>
                <a:prstGeom prst="rect">
                  <a:avLst/>
                </a:prstGeom>
                <a:noFill/>
                <a:ln w="9525"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" name="Rectangle 63"/>
                <p:cNvSpPr/>
                <p:nvPr/>
              </p:nvSpPr>
              <p:spPr>
                <a:xfrm>
                  <a:off x="5058197" y="1430796"/>
                  <a:ext cx="160806" cy="135015"/>
                </a:xfrm>
                <a:prstGeom prst="rect">
                  <a:avLst/>
                </a:prstGeom>
                <a:noFill/>
                <a:ln w="9525"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" name="Rectangle 63"/>
                <p:cNvSpPr/>
                <p:nvPr/>
              </p:nvSpPr>
              <p:spPr>
                <a:xfrm>
                  <a:off x="7198423" y="1430796"/>
                  <a:ext cx="160806" cy="135015"/>
                </a:xfrm>
                <a:prstGeom prst="rect">
                  <a:avLst/>
                </a:prstGeom>
                <a:noFill/>
                <a:ln w="9525"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sp>
        <p:nvSpPr>
          <p:cNvPr id="46" name="TextBox 42"/>
          <p:cNvSpPr txBox="1"/>
          <p:nvPr/>
        </p:nvSpPr>
        <p:spPr>
          <a:xfrm>
            <a:off x="-15949" y="5539625"/>
            <a:ext cx="434501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Sequencing cycle:      </a:t>
            </a:r>
            <a:r>
              <a:rPr lang="en-US" sz="1100" b="1" dirty="0" smtClean="0"/>
              <a:t>1                   2                    3                   4</a:t>
            </a:r>
            <a:r>
              <a:rPr lang="en-US" sz="1100" dirty="0" smtClean="0"/>
              <a:t>	</a:t>
            </a:r>
          </a:p>
          <a:p>
            <a:r>
              <a:rPr lang="en-US" sz="1100" dirty="0" smtClean="0"/>
              <a:t>Assigned base:            </a:t>
            </a:r>
            <a:r>
              <a:rPr lang="en-US" sz="1100" b="1" dirty="0" smtClean="0"/>
              <a:t>A                  </a:t>
            </a:r>
            <a:r>
              <a:rPr lang="en-US" sz="1100" b="1" dirty="0" err="1" smtClean="0"/>
              <a:t>A</a:t>
            </a:r>
            <a:r>
              <a:rPr lang="en-US" sz="1100" b="1" dirty="0" smtClean="0"/>
              <a:t>                    C                   </a:t>
            </a:r>
            <a:r>
              <a:rPr lang="en-US" sz="1100" b="1" dirty="0" err="1" smtClean="0"/>
              <a:t>C</a:t>
            </a:r>
            <a:endParaRPr lang="en-US" sz="1100" b="1" dirty="0" smtClean="0"/>
          </a:p>
        </p:txBody>
      </p:sp>
      <p:sp>
        <p:nvSpPr>
          <p:cNvPr id="47" name="Rectangle 46"/>
          <p:cNvSpPr/>
          <p:nvPr/>
        </p:nvSpPr>
        <p:spPr>
          <a:xfrm>
            <a:off x="1363186" y="6011996"/>
            <a:ext cx="17545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AACC </a:t>
            </a:r>
            <a:r>
              <a:rPr lang="en-US" b="1" dirty="0">
                <a:sym typeface="Wingdings" panose="05000000000000000000" pitchFamily="2" charset="2"/>
              </a:rPr>
              <a:t> EPCAM</a:t>
            </a:r>
            <a:endParaRPr lang="en-US" b="1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Concept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55274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/>
              <a:t>I. Basic </a:t>
            </a:r>
            <a:r>
              <a:rPr lang="en-US" cap="none" dirty="0" smtClean="0"/>
              <a:t>Morphological Operations</a:t>
            </a:r>
            <a:endParaRPr lang="en-GB" cap="none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183459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</a:t>
            </a:r>
            <a:r>
              <a:rPr lang="en-US" dirty="0" smtClean="0"/>
              <a:t>practice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14923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Too many unexpected reads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19672" y="1600200"/>
            <a:ext cx="5904656" cy="4525963"/>
          </a:xfrm>
        </p:spPr>
        <p:txBody>
          <a:bodyPr/>
          <a:lstStyle/>
          <a:p>
            <a:endParaRPr lang="en-US" dirty="0"/>
          </a:p>
          <a:p>
            <a:r>
              <a:rPr lang="en-US" dirty="0" smtClean="0"/>
              <a:t>Always check raw images</a:t>
            </a:r>
          </a:p>
          <a:p>
            <a:endParaRPr lang="en-US" dirty="0"/>
          </a:p>
          <a:p>
            <a:r>
              <a:rPr lang="en-US" dirty="0" smtClean="0"/>
              <a:t>Any obvious pattern?</a:t>
            </a:r>
          </a:p>
          <a:p>
            <a:endParaRPr lang="en-US" dirty="0"/>
          </a:p>
          <a:p>
            <a:r>
              <a:rPr lang="en-US" dirty="0" err="1" smtClean="0"/>
              <a:t>Autofluorescence</a:t>
            </a:r>
            <a:r>
              <a:rPr lang="en-US" dirty="0" smtClean="0"/>
              <a:t> correction</a:t>
            </a:r>
          </a:p>
          <a:p>
            <a:pPr lvl="1"/>
            <a:endParaRPr lang="en-US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5587" y="5229200"/>
            <a:ext cx="4429125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380259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IV. Cell </a:t>
            </a:r>
            <a:r>
              <a:rPr lang="en-US" dirty="0" smtClean="0"/>
              <a:t>segmentation and </a:t>
            </a:r>
            <a:br>
              <a:rPr lang="en-US" dirty="0" smtClean="0"/>
            </a:br>
            <a:r>
              <a:rPr lang="en-US" dirty="0" smtClean="0"/>
              <a:t>image-based single cell analysis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15687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Cell segmentation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619672" y="1600200"/>
            <a:ext cx="5904656" cy="5257800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Starting point: </a:t>
            </a:r>
            <a:r>
              <a:rPr lang="en-US" dirty="0" err="1" smtClean="0"/>
              <a:t>DAPI</a:t>
            </a:r>
            <a:r>
              <a:rPr lang="en-US" dirty="0" smtClean="0"/>
              <a:t> stain</a:t>
            </a:r>
          </a:p>
          <a:p>
            <a:endParaRPr lang="en-US" dirty="0" smtClean="0"/>
          </a:p>
          <a:p>
            <a:r>
              <a:rPr lang="en-US" dirty="0" smtClean="0"/>
              <a:t>Purpose?</a:t>
            </a:r>
          </a:p>
          <a:p>
            <a:pPr lvl="1"/>
            <a:r>
              <a:rPr lang="en-US" dirty="0" smtClean="0"/>
              <a:t>Cell counting</a:t>
            </a:r>
          </a:p>
          <a:p>
            <a:pPr lvl="1"/>
            <a:r>
              <a:rPr lang="en-US" dirty="0" smtClean="0"/>
              <a:t>Blob-cell </a:t>
            </a:r>
            <a:r>
              <a:rPr lang="en-US" dirty="0" smtClean="0"/>
              <a:t>relation (independent of ISS pipeline)</a:t>
            </a:r>
            <a:endParaRPr lang="en-US" dirty="0" smtClean="0"/>
          </a:p>
          <a:p>
            <a:pPr lvl="1"/>
            <a:r>
              <a:rPr lang="en-US" dirty="0" smtClean="0"/>
              <a:t>*cell tracking</a:t>
            </a:r>
          </a:p>
          <a:p>
            <a:endParaRPr lang="en-US" dirty="0"/>
          </a:p>
          <a:p>
            <a:r>
              <a:rPr lang="en-US" dirty="0" smtClean="0"/>
              <a:t>Identify the problem(s)</a:t>
            </a:r>
          </a:p>
          <a:p>
            <a:pPr lvl="1"/>
            <a:r>
              <a:rPr lang="en-US" dirty="0" smtClean="0"/>
              <a:t>Boundary detection critical? Is estimation OK?</a:t>
            </a:r>
          </a:p>
          <a:p>
            <a:pPr lvl="1"/>
            <a:r>
              <a:rPr lang="en-US" dirty="0" smtClean="0"/>
              <a:t>Too dense cells, no intensity peaks and valleys</a:t>
            </a:r>
          </a:p>
          <a:p>
            <a:pPr lvl="1"/>
            <a:r>
              <a:rPr lang="en-US" dirty="0" smtClean="0"/>
              <a:t>Funny nuclear morphology</a:t>
            </a:r>
          </a:p>
          <a:p>
            <a:pPr lvl="1"/>
            <a:r>
              <a:rPr lang="en-US" dirty="0" err="1" smtClean="0"/>
              <a:t>Polynuclear</a:t>
            </a:r>
            <a:r>
              <a:rPr lang="en-US" dirty="0" smtClean="0"/>
              <a:t>, e.g. muscle cells</a:t>
            </a:r>
          </a:p>
          <a:p>
            <a:pPr lvl="1"/>
            <a:r>
              <a:rPr lang="en-US" dirty="0" smtClean="0"/>
              <a:t>Heterogeneous sample</a:t>
            </a:r>
          </a:p>
          <a:p>
            <a:endParaRPr lang="en-US" dirty="0"/>
          </a:p>
          <a:p>
            <a:r>
              <a:rPr lang="en-US" dirty="0" smtClean="0"/>
              <a:t>Use morphological operations efficiently</a:t>
            </a:r>
          </a:p>
        </p:txBody>
      </p:sp>
    </p:spTree>
    <p:extLst>
      <p:ext uri="{BB962C8B-B14F-4D97-AF65-F5344CB8AC3E}">
        <p14:creationId xmlns:p14="http://schemas.microsoft.com/office/powerpoint/2010/main" val="19824724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segmentation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35696" y="1600200"/>
            <a:ext cx="5472608" cy="4525963"/>
          </a:xfrm>
        </p:spPr>
        <p:txBody>
          <a:bodyPr/>
          <a:lstStyle/>
          <a:p>
            <a:r>
              <a:rPr lang="en-US" dirty="0" smtClean="0"/>
              <a:t>Parent object labeling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819837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Edge correction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47664" y="1600200"/>
            <a:ext cx="6048672" cy="4525963"/>
          </a:xfrm>
        </p:spPr>
        <p:txBody>
          <a:bodyPr/>
          <a:lstStyle/>
          <a:p>
            <a:r>
              <a:rPr lang="en-US" dirty="0" smtClean="0"/>
              <a:t>Not practical to run on whole image </a:t>
            </a:r>
            <a:br>
              <a:rPr lang="en-US" dirty="0" smtClean="0"/>
            </a:br>
            <a:r>
              <a:rPr lang="en-US" dirty="0" smtClean="0"/>
              <a:t>=&gt; have to deal with edge effect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537874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V. NEW </a:t>
            </a:r>
            <a:r>
              <a:rPr lang="en-US" dirty="0" err="1" smtClean="0"/>
              <a:t>MATLAB</a:t>
            </a:r>
            <a:r>
              <a:rPr lang="en-US" dirty="0" smtClean="0"/>
              <a:t> pipeline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56896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4782" y="1057003"/>
            <a:ext cx="8734436" cy="5612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01416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VI. Alternative methods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7836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259632" y="1600200"/>
            <a:ext cx="6624736" cy="4525963"/>
          </a:xfrm>
        </p:spPr>
        <p:txBody>
          <a:bodyPr/>
          <a:lstStyle/>
          <a:p>
            <a:r>
              <a:rPr lang="en-US" dirty="0" smtClean="0"/>
              <a:t>FISH-quant</a:t>
            </a:r>
          </a:p>
          <a:p>
            <a:pPr lvl="1"/>
            <a:r>
              <a:rPr lang="en-US" dirty="0" smtClean="0"/>
              <a:t>Similar maxima finding</a:t>
            </a:r>
          </a:p>
          <a:p>
            <a:pPr lvl="1"/>
            <a:r>
              <a:rPr lang="en-US" dirty="0" smtClean="0"/>
              <a:t>Averaging spots</a:t>
            </a:r>
          </a:p>
          <a:p>
            <a:r>
              <a:rPr lang="en-US" dirty="0" err="1" smtClean="0"/>
              <a:t>FISSEQ</a:t>
            </a:r>
            <a:endParaRPr lang="en-US" dirty="0" smtClean="0"/>
          </a:p>
          <a:p>
            <a:pPr lvl="1"/>
            <a:r>
              <a:rPr lang="en-US" dirty="0" smtClean="0"/>
              <a:t>Pixel calling</a:t>
            </a:r>
          </a:p>
          <a:p>
            <a:r>
              <a:rPr lang="en-US" dirty="0" err="1" smtClean="0"/>
              <a:t>Seq</a:t>
            </a:r>
            <a:r>
              <a:rPr lang="en-US" dirty="0" smtClean="0"/>
              <a:t>-FISH</a:t>
            </a:r>
          </a:p>
          <a:p>
            <a:pPr lvl="1"/>
            <a:r>
              <a:rPr lang="en-US" dirty="0" smtClean="0"/>
              <a:t>Individual </a:t>
            </a:r>
            <a:r>
              <a:rPr lang="en-US" smtClean="0"/>
              <a:t>color segmentation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95156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Erosion &amp; dilation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627784" y="2060848"/>
            <a:ext cx="3672408" cy="4065315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 smtClean="0"/>
              <a:t>Opening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Closing</a:t>
            </a:r>
          </a:p>
          <a:p>
            <a:pPr>
              <a:lnSpc>
                <a:spcPct val="150000"/>
              </a:lnSpc>
            </a:pPr>
            <a:r>
              <a:rPr lang="en-US" dirty="0" err="1" smtClean="0"/>
              <a:t>Tophat</a:t>
            </a:r>
            <a:r>
              <a:rPr lang="en-US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430078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Edge detection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51720" y="1600200"/>
            <a:ext cx="5040560" cy="4525963"/>
          </a:xfrm>
        </p:spPr>
        <p:txBody>
          <a:bodyPr/>
          <a:lstStyle/>
          <a:p>
            <a:endParaRPr lang="en-US" dirty="0" smtClean="0"/>
          </a:p>
          <a:p>
            <a:r>
              <a:rPr lang="en-US" dirty="0" smtClean="0"/>
              <a:t>Gradient detection</a:t>
            </a:r>
          </a:p>
          <a:p>
            <a:endParaRPr lang="en-US" dirty="0"/>
          </a:p>
          <a:p>
            <a:r>
              <a:rPr lang="en-US" dirty="0" smtClean="0"/>
              <a:t>Spatial 2</a:t>
            </a:r>
            <a:r>
              <a:rPr lang="en-US" baseline="30000" dirty="0" smtClean="0"/>
              <a:t>nd</a:t>
            </a:r>
            <a:r>
              <a:rPr lang="en-US" dirty="0" smtClean="0"/>
              <a:t> derivatives</a:t>
            </a:r>
          </a:p>
          <a:p>
            <a:endParaRPr lang="en-US" dirty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64380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Segmentation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16152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De-clumping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23728" y="1600200"/>
            <a:ext cx="4896544" cy="4525963"/>
          </a:xfrm>
        </p:spPr>
        <p:txBody>
          <a:bodyPr/>
          <a:lstStyle/>
          <a:p>
            <a:endParaRPr lang="en-US" dirty="0" smtClean="0"/>
          </a:p>
          <a:p>
            <a:r>
              <a:rPr lang="en-US" dirty="0" smtClean="0"/>
              <a:t>Watershed</a:t>
            </a:r>
          </a:p>
          <a:p>
            <a:endParaRPr lang="en-US" dirty="0"/>
          </a:p>
          <a:p>
            <a:r>
              <a:rPr lang="en-US" dirty="0" smtClean="0"/>
              <a:t>Over-segmentation</a:t>
            </a:r>
          </a:p>
          <a:p>
            <a:endParaRPr lang="en-US" dirty="0"/>
          </a:p>
          <a:p>
            <a:r>
              <a:rPr lang="en-US" dirty="0" smtClean="0"/>
              <a:t>Forced seeds</a:t>
            </a:r>
            <a:endParaRPr lang="en-GB" dirty="0"/>
          </a:p>
        </p:txBody>
      </p:sp>
      <p:pic>
        <p:nvPicPr>
          <p:cNvPr id="1026" name="Picture 2" descr="Image result for watershed image transfor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8" y="1484784"/>
            <a:ext cx="2381250" cy="1685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0102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II. ISS </a:t>
            </a:r>
            <a:r>
              <a:rPr lang="en-US" dirty="0" err="1" smtClean="0"/>
              <a:t>Cellprofiler</a:t>
            </a:r>
            <a:r>
              <a:rPr lang="en-US" dirty="0" smtClean="0"/>
              <a:t> pipeline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43138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Images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835696" y="1600200"/>
            <a:ext cx="5472608" cy="4525963"/>
          </a:xfrm>
        </p:spPr>
        <p:txBody>
          <a:bodyPr/>
          <a:lstStyle/>
          <a:p>
            <a:endParaRPr lang="en-US" dirty="0" smtClean="0"/>
          </a:p>
          <a:p>
            <a:r>
              <a:rPr lang="en-US" dirty="0" smtClean="0"/>
              <a:t>All blobs have anchor stain</a:t>
            </a:r>
          </a:p>
          <a:p>
            <a:endParaRPr lang="en-US" dirty="0"/>
          </a:p>
          <a:p>
            <a:r>
              <a:rPr lang="en-US" dirty="0" smtClean="0"/>
              <a:t>All blobs are dual stained in one round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Shift (and rotation) between rounds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84790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statement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19672" y="1600200"/>
            <a:ext cx="5915000" cy="452596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What is </a:t>
            </a:r>
            <a:r>
              <a:rPr lang="en-US" dirty="0" smtClean="0"/>
              <a:t>a </a:t>
            </a:r>
            <a:r>
              <a:rPr lang="en-US" dirty="0" err="1" smtClean="0"/>
              <a:t>seq</a:t>
            </a:r>
            <a:r>
              <a:rPr lang="en-US" dirty="0" smtClean="0"/>
              <a:t> amplicon (RCP)?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Registration (alignment)</a:t>
            </a:r>
          </a:p>
          <a:p>
            <a:endParaRPr lang="en-US" dirty="0"/>
          </a:p>
          <a:p>
            <a:r>
              <a:rPr lang="en-US" dirty="0" smtClean="0"/>
              <a:t>How to determine base of a blob?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Additional things to consider</a:t>
            </a:r>
            <a:endParaRPr lang="en-US" dirty="0"/>
          </a:p>
          <a:p>
            <a:pPr lvl="1"/>
            <a:r>
              <a:rPr lang="en-US" dirty="0" smtClean="0"/>
              <a:t>Parallelization</a:t>
            </a:r>
          </a:p>
          <a:p>
            <a:pPr lvl="1"/>
            <a:r>
              <a:rPr lang="en-US" dirty="0" smtClean="0"/>
              <a:t>Scalability</a:t>
            </a:r>
          </a:p>
        </p:txBody>
      </p:sp>
    </p:spTree>
    <p:extLst>
      <p:ext uri="{BB962C8B-B14F-4D97-AF65-F5344CB8AC3E}">
        <p14:creationId xmlns:p14="http://schemas.microsoft.com/office/powerpoint/2010/main" val="2192378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U">
  <a:themeElements>
    <a:clrScheme name="SU">
      <a:dk1>
        <a:srgbClr val="002F5F"/>
      </a:dk1>
      <a:lt1>
        <a:srgbClr val="FFFFFF"/>
      </a:lt1>
      <a:dk2>
        <a:srgbClr val="002F5F"/>
      </a:dk2>
      <a:lt2>
        <a:srgbClr val="808080"/>
      </a:lt2>
      <a:accent1>
        <a:srgbClr val="A3A86B"/>
      </a:accent1>
      <a:accent2>
        <a:srgbClr val="ACDEE6"/>
      </a:accent2>
      <a:accent3>
        <a:srgbClr val="9BB2CE"/>
      </a:accent3>
      <a:accent4>
        <a:srgbClr val="D95E00"/>
      </a:accent4>
      <a:accent5>
        <a:srgbClr val="DADCC3"/>
      </a:accent5>
      <a:accent6>
        <a:srgbClr val="FF9B4F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U Crowns">
  <a:themeElements>
    <a:clrScheme name="SU">
      <a:dk1>
        <a:srgbClr val="002F5F"/>
      </a:dk1>
      <a:lt1>
        <a:srgbClr val="FFFFFF"/>
      </a:lt1>
      <a:dk2>
        <a:srgbClr val="002F5F"/>
      </a:dk2>
      <a:lt2>
        <a:srgbClr val="808080"/>
      </a:lt2>
      <a:accent1>
        <a:srgbClr val="A3A86B"/>
      </a:accent1>
      <a:accent2>
        <a:srgbClr val="ACDEE6"/>
      </a:accent2>
      <a:accent3>
        <a:srgbClr val="9BB2CE"/>
      </a:accent3>
      <a:accent4>
        <a:srgbClr val="D95E00"/>
      </a:accent4>
      <a:accent5>
        <a:srgbClr val="DADCC3"/>
      </a:accent5>
      <a:accent6>
        <a:srgbClr val="FF9B4F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U Olive">
  <a:themeElements>
    <a:clrScheme name="SU">
      <a:dk1>
        <a:srgbClr val="002F5F"/>
      </a:dk1>
      <a:lt1>
        <a:srgbClr val="FFFFFF"/>
      </a:lt1>
      <a:dk2>
        <a:srgbClr val="002F5F"/>
      </a:dk2>
      <a:lt2>
        <a:srgbClr val="808080"/>
      </a:lt2>
      <a:accent1>
        <a:srgbClr val="A3A86B"/>
      </a:accent1>
      <a:accent2>
        <a:srgbClr val="ACDEE6"/>
      </a:accent2>
      <a:accent3>
        <a:srgbClr val="9BB2CE"/>
      </a:accent3>
      <a:accent4>
        <a:srgbClr val="D95E00"/>
      </a:accent4>
      <a:accent5>
        <a:srgbClr val="DADCC3"/>
      </a:accent5>
      <a:accent6>
        <a:srgbClr val="FF9B4F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SU</Template>
  <TotalTime>2294</TotalTime>
  <Words>344</Words>
  <Application>Microsoft Office PowerPoint</Application>
  <PresentationFormat>On-screen Show (4:3)</PresentationFormat>
  <Paragraphs>116</Paragraphs>
  <Slides>29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4</vt:i4>
      </vt:variant>
      <vt:variant>
        <vt:lpstr>Slide Titles</vt:lpstr>
      </vt:variant>
      <vt:variant>
        <vt:i4>29</vt:i4>
      </vt:variant>
    </vt:vector>
  </HeadingPairs>
  <TitlesOfParts>
    <vt:vector size="33" baseType="lpstr">
      <vt:lpstr>SU</vt:lpstr>
      <vt:lpstr>SU Crowns</vt:lpstr>
      <vt:lpstr>SU Olive</vt:lpstr>
      <vt:lpstr>Office Theme</vt:lpstr>
      <vt:lpstr>Workshop:  ISS image analysis basics</vt:lpstr>
      <vt:lpstr>I. Basic Morphological Operations</vt:lpstr>
      <vt:lpstr>Erosion &amp; dilation</vt:lpstr>
      <vt:lpstr>Edge detection</vt:lpstr>
      <vt:lpstr>Segmentation</vt:lpstr>
      <vt:lpstr>De-clumping</vt:lpstr>
      <vt:lpstr>II. ISS Cellprofiler pipeline</vt:lpstr>
      <vt:lpstr>Images</vt:lpstr>
      <vt:lpstr>Problem statement</vt:lpstr>
      <vt:lpstr>Pipeline diagram</vt:lpstr>
      <vt:lpstr>III. Cellprofiler pipeline troubleshooting</vt:lpstr>
      <vt:lpstr>Reference blob identification</vt:lpstr>
      <vt:lpstr>Edge loss?</vt:lpstr>
      <vt:lpstr>Alignment failure - too few blobs (mutual info)?</vt:lpstr>
      <vt:lpstr>Alignment failure - rotation</vt:lpstr>
      <vt:lpstr>Alignment failure – too much shift</vt:lpstr>
      <vt:lpstr>Alignment failure  – non-rigid/non-linear</vt:lpstr>
      <vt:lpstr>Base-calling</vt:lpstr>
      <vt:lpstr>Concept</vt:lpstr>
      <vt:lpstr>In practice</vt:lpstr>
      <vt:lpstr>Too many unexpected reads</vt:lpstr>
      <vt:lpstr>IV. Cell segmentation and  image-based single cell analysis</vt:lpstr>
      <vt:lpstr>Cell segmentation</vt:lpstr>
      <vt:lpstr>Object segmentation</vt:lpstr>
      <vt:lpstr>Edge correction</vt:lpstr>
      <vt:lpstr>V. NEW MATLAB pipeline</vt:lpstr>
      <vt:lpstr>PowerPoint Presentation</vt:lpstr>
      <vt:lpstr>VI. Alternative methods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Xiaoyan</dc:creator>
  <cp:lastModifiedBy>Xiaoyan</cp:lastModifiedBy>
  <cp:revision>51</cp:revision>
  <dcterms:created xsi:type="dcterms:W3CDTF">2017-06-10T10:45:51Z</dcterms:created>
  <dcterms:modified xsi:type="dcterms:W3CDTF">2017-06-13T12:23:40Z</dcterms:modified>
</cp:coreProperties>
</file>